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56" r:id="rId2"/>
    <p:sldId id="262" r:id="rId3"/>
    <p:sldId id="276" r:id="rId4"/>
    <p:sldId id="280" r:id="rId5"/>
    <p:sldId id="277" r:id="rId6"/>
    <p:sldId id="263" r:id="rId7"/>
    <p:sldId id="335" r:id="rId8"/>
    <p:sldId id="271" r:id="rId9"/>
    <p:sldId id="284" r:id="rId10"/>
    <p:sldId id="273" r:id="rId11"/>
    <p:sldId id="334" r:id="rId12"/>
    <p:sldId id="296" r:id="rId13"/>
    <p:sldId id="297" r:id="rId14"/>
    <p:sldId id="311" r:id="rId15"/>
    <p:sldId id="306" r:id="rId16"/>
    <p:sldId id="336" r:id="rId17"/>
    <p:sldId id="319" r:id="rId18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1678"/>
        <p:guide pos="2880"/>
        <p:guide pos="4241"/>
        <p:guide pos="4694"/>
        <p:guide pos="784"/>
      </p:guideLst>
    </p:cSldViewPr>
  </p:slideViewPr>
  <p:outlineViewPr>
    <p:cViewPr>
      <p:scale>
        <a:sx n="33" d="100"/>
        <a:sy n="33" d="100"/>
      </p:scale>
      <p:origin x="0" y="1452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F2690-6C0E-422C-A977-78FBF8DBF5E2}" type="datetimeFigureOut">
              <a:rPr lang="en-US" smtClean="0"/>
              <a:pPr/>
              <a:t>11/30/2013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3CDAD-6B86-4F42-A06D-1EFC353B9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4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3CDAD-6B86-4F42-A06D-1EFC353B9C8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7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3CDAD-6B86-4F42-A06D-1EFC353B9C8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07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3CDAD-6B86-4F42-A06D-1EFC353B9C8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24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3CDAD-6B86-4F42-A06D-1EFC353B9C8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56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 txBox="1">
            <a:spLocks noGrp="1"/>
          </p:cNvSpPr>
          <p:nvPr/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fld id="{B2A0509E-02EB-4E98-A75B-0A297FA15330}" type="slidenum">
              <a:rPr lang="en-US" sz="1200" b="0">
                <a:latin typeface="Calibri" pitchFamily="34" charset="0"/>
              </a:rPr>
              <a:pPr rtl="0" eaLnBrk="1" hangingPunct="1"/>
              <a:t>14</a:t>
            </a:fld>
            <a:endParaRPr 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 txBox="1">
            <a:spLocks noGrp="1"/>
          </p:cNvSpPr>
          <p:nvPr/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fld id="{B2A0509E-02EB-4E98-A75B-0A297FA15330}" type="slidenum">
              <a:rPr lang="en-US" sz="1200" b="0">
                <a:latin typeface="Calibri" pitchFamily="34" charset="0"/>
              </a:rPr>
              <a:pPr rtl="0" eaLnBrk="1" hangingPunct="1"/>
              <a:t>15</a:t>
            </a:fld>
            <a:endParaRPr 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 txBox="1">
            <a:spLocks noGrp="1"/>
          </p:cNvSpPr>
          <p:nvPr/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fld id="{70CBFAFB-359C-4643-9694-51F13A4E6EFA}" type="slidenum">
              <a:rPr lang="en-US" sz="1200" b="0">
                <a:latin typeface="Calibri" pitchFamily="34" charset="0"/>
              </a:rPr>
              <a:pPr rtl="0" eaLnBrk="1" hangingPunct="1"/>
              <a:t>16</a:t>
            </a:fld>
            <a:endParaRPr 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 eaLnBrk="1" hangingPunct="1"/>
            <a:fld id="{D6C50035-6041-4C92-AF41-D5E6F36AE206}" type="slidenum">
              <a:rPr lang="en-US" sz="1200" b="0">
                <a:latin typeface="Calibri" pitchFamily="34" charset="0"/>
              </a:rPr>
              <a:pPr rtl="0" eaLnBrk="1" hangingPunct="1"/>
              <a:t>17</a:t>
            </a:fld>
            <a:endParaRPr 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3CDAD-6B86-4F42-A06D-1EFC353B9C8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9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FE60811-7EF6-45D6-8856-21F5C3B3EB9F}" type="slidenum">
              <a:rPr lang="en-US" b="0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b="0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fld id="{8D451C45-0FC1-4F60-B7B9-AC26F552E2BD}" type="slidenum">
              <a:rPr lang="en-US" sz="1200" b="0">
                <a:latin typeface="Calibri" pitchFamily="34" charset="0"/>
              </a:rPr>
              <a:pPr rtl="0" eaLnBrk="1" hangingPunct="1"/>
              <a:t>4</a:t>
            </a:fld>
            <a:endParaRPr lang="en-US" sz="1200" b="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 txBox="1">
            <a:spLocks noGrp="1"/>
          </p:cNvSpPr>
          <p:nvPr/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fld id="{70CBFAFB-359C-4643-9694-51F13A4E6EFA}" type="slidenum">
              <a:rPr lang="en-US" sz="1200" b="0">
                <a:latin typeface="Calibri" pitchFamily="34" charset="0"/>
              </a:rPr>
              <a:pPr rtl="0" eaLnBrk="1" hangingPunct="1"/>
              <a:t>5</a:t>
            </a:fld>
            <a:endParaRPr 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3CDAD-6B86-4F42-A06D-1EFC353B9C8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41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3CDAD-6B86-4F42-A06D-1EFC353B9C8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72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3CDAD-6B86-4F42-A06D-1EFC353B9C8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8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fld id="{05AF1DE7-4733-4F84-8318-29E8EE9FC479}" type="slidenum">
              <a:rPr lang="en-US" sz="1200" b="0">
                <a:latin typeface="Calibri" pitchFamily="34" charset="0"/>
              </a:rPr>
              <a:pPr rtl="0" eaLnBrk="1" hangingPunct="1"/>
              <a:t>9</a:t>
            </a:fld>
            <a:endParaRPr 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9B9E692-5B22-4543-9F91-E9AA40D9E1DF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6E3911F-CE5F-47CA-8501-8C3B0A4E6560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B1728FE-224A-48E9-9B30-F8B53C38C81E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B65025F-6491-4161-BDC2-14CF19DD15B8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78556C9-599E-48CD-A838-213E574E500B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 eaLnBrk="1" latinLnBrk="0" hangingPunct="1"/>
            <a:fld id="{5273E7D2-644A-4F26-A51D-383A57FA4830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41DCD47D-10EA-41D8-8C61-56E7473379A3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3B684071-BE99-485A-9F5A-020D0D21413A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6AC7C417-458D-4DA5-B866-ED8AB71CDDA7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EDBD947-690F-4D32-869B-F9BBBE4421F3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 eaLnBrk="1" latinLnBrk="0" hangingPunct="1"/>
            <a:fld id="{70167244-91BB-450C-A27B-7449F63198E6}" type="datetime1">
              <a:rPr lang="en-US" smtClean="0"/>
              <a:t>11/30/2013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CD96DA9E-DF55-42A2-B1CA-1B795D28D80B}" type="datetime1">
              <a:rPr lang="en-US" smtClean="0"/>
              <a:t>11/30/2013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r>
              <a:rPr kumimoji="0" lang="en-US" smtClean="0">
                <a:solidFill>
                  <a:srgbClr val="FFFFFF"/>
                </a:solidFill>
              </a:rPr>
              <a:t>01.12.13 - ILASOL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4775896"/>
            <a:ext cx="6400800" cy="1083374"/>
          </a:xfrm>
        </p:spPr>
        <p:txBody>
          <a:bodyPr lIns="0" tIns="0" rIns="0" bIns="0">
            <a:sp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Boris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Rubinov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Supervised by: Prof. Gonen Ashkenasy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Ben-Gurion University of the Negev, Beer-Sheva,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Israel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9512" y="184863"/>
            <a:ext cx="8784976" cy="1938992"/>
          </a:xfrm>
        </p:spPr>
        <p:txBody>
          <a:bodyPr wrap="square" lIns="0" tIns="0" rIns="0" bIns="0" anchor="ctr" anchorCtr="1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From Structure to Function: Possible Implications of β-Sheet Peptides to the Origin of Life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6392361"/>
            <a:ext cx="8784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/>
              <a:t>01.12.13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79512" y="6122331"/>
            <a:ext cx="8784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/>
              <a:t>ILASOL 27</a:t>
            </a:r>
            <a:r>
              <a:rPr lang="en-GB" sz="1200" b="1" baseline="30000" dirty="0" smtClean="0"/>
              <a:t>th</a:t>
            </a:r>
            <a:r>
              <a:rPr lang="en-GB" sz="1200" b="1" dirty="0" smtClean="0"/>
              <a:t> meeting </a:t>
            </a:r>
            <a:r>
              <a:rPr lang="en-GB" sz="1200" b="1" dirty="0" smtClean="0"/>
              <a:t>– </a:t>
            </a:r>
            <a:r>
              <a:rPr lang="en-GB" sz="1200" b="1" dirty="0" smtClean="0"/>
              <a:t>Weizmann Institute of Science</a:t>
            </a:r>
            <a:endParaRPr lang="en-US" sz="1200" dirty="0"/>
          </a:p>
        </p:txBody>
      </p:sp>
      <p:pic>
        <p:nvPicPr>
          <p:cNvPr id="7" name="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31389" t="11056" r="31728" b="12751"/>
          <a:stretch/>
        </p:blipFill>
        <p:spPr>
          <a:xfrm>
            <a:off x="3684581" y="2745140"/>
            <a:ext cx="1774838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1752" y="146411"/>
            <a:ext cx="8534400" cy="923330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 dirty="0" smtClean="0"/>
              <a:t>Full System Mechanism</a:t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Two parallel processes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491189"/>
            <a:ext cx="7920000" cy="436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555516" y="5904275"/>
            <a:ext cx="79848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/>
              <a:t>B. Rubinov</a:t>
            </a:r>
            <a:r>
              <a:rPr lang="en-US" sz="1400" dirty="0"/>
              <a:t>,</a:t>
            </a:r>
            <a:r>
              <a:rPr lang="en-US" sz="1400" b="1" dirty="0"/>
              <a:t> </a:t>
            </a:r>
            <a:r>
              <a:rPr lang="en-US" sz="1400" dirty="0" smtClean="0"/>
              <a:t> M. Matmor, N. Wagner, O. Regev, N. Ashkenasy, G. Ashkenasy,</a:t>
            </a:r>
            <a:r>
              <a:rPr lang="en-US" sz="1400" b="1" dirty="0" smtClean="0"/>
              <a:t> </a:t>
            </a:r>
            <a:r>
              <a:rPr lang="en-US" sz="1400" dirty="0"/>
              <a:t>ACS Nano </a:t>
            </a:r>
            <a:r>
              <a:rPr lang="en-US" sz="1400" b="1" i="1" dirty="0"/>
              <a:t>2012</a:t>
            </a:r>
            <a:r>
              <a:rPr lang="en-US" sz="1400" dirty="0"/>
              <a:t>, 6(9</a:t>
            </a:r>
            <a:r>
              <a:rPr lang="en-US" sz="1400" dirty="0" smtClean="0"/>
              <a:t>)</a:t>
            </a:r>
          </a:p>
          <a:p>
            <a:pPr algn="ctr"/>
            <a:r>
              <a:rPr lang="en-US" sz="1400" i="1" dirty="0"/>
              <a:t>Highlighted </a:t>
            </a:r>
            <a:r>
              <a:rPr lang="en-US" sz="1400" i="1" dirty="0" smtClean="0"/>
              <a:t>in </a:t>
            </a:r>
            <a:r>
              <a:rPr lang="en-US" sz="1400" i="1" dirty="0"/>
              <a:t>Nature Nanotechnology </a:t>
            </a:r>
            <a:r>
              <a:rPr lang="en-US" sz="1400" b="1" i="1" dirty="0"/>
              <a:t>2012</a:t>
            </a:r>
            <a:r>
              <a:rPr lang="en-US" sz="1400" i="1" dirty="0"/>
              <a:t>, 7, 549</a:t>
            </a:r>
            <a:endParaRPr lang="en-US" sz="1400" b="0" dirty="0"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10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664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06" y="2095111"/>
            <a:ext cx="319494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819748" y="2034064"/>
            <a:ext cx="3489810" cy="2110920"/>
            <a:chOff x="452121" y="2034064"/>
            <a:chExt cx="3489810" cy="2110920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" t="404" r="2179" b="50611"/>
            <a:stretch/>
          </p:blipFill>
          <p:spPr>
            <a:xfrm>
              <a:off x="1390746" y="2034064"/>
              <a:ext cx="1433638" cy="176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452121" y="3744035"/>
              <a:ext cx="3489810" cy="400949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algn="l" rtl="0"/>
              <a:r>
                <a:rPr lang="en-US" sz="1400" b="1" i="0" dirty="0" smtClean="0">
                  <a:latin typeface="Times New Roman"/>
                  <a:ea typeface="Calibri"/>
                </a:rPr>
                <a:t>Molecular mechanism of PRION replication</a:t>
              </a:r>
            </a:p>
            <a:p>
              <a:pPr algn="just" rtl="0"/>
              <a:r>
                <a:rPr lang="en-US" sz="1200" i="0" dirty="0" smtClean="0">
                  <a:latin typeface="Times New Roman"/>
                  <a:ea typeface="Calibri"/>
                </a:rPr>
                <a:t>For example: </a:t>
              </a:r>
              <a:r>
                <a:rPr lang="en-US" sz="1200" i="0" dirty="0" err="1" smtClean="0">
                  <a:latin typeface="Times New Roman"/>
                  <a:ea typeface="Calibri"/>
                </a:rPr>
                <a:t>Sindi</a:t>
              </a:r>
              <a:r>
                <a:rPr lang="en-US" sz="1200" i="0" dirty="0" smtClean="0">
                  <a:latin typeface="Times New Roman"/>
                  <a:ea typeface="Calibri"/>
                </a:rPr>
                <a:t> &amp; </a:t>
              </a:r>
              <a:r>
                <a:rPr lang="en-US" sz="1200" i="0" dirty="0" err="1" smtClean="0">
                  <a:latin typeface="Times New Roman"/>
                  <a:ea typeface="Calibri"/>
                </a:rPr>
                <a:t>Serio</a:t>
              </a:r>
              <a:r>
                <a:rPr lang="en-US" sz="1200" i="0" dirty="0" smtClean="0">
                  <a:latin typeface="Times New Roman"/>
                  <a:ea typeface="Calibri"/>
                </a:rPr>
                <a:t> </a:t>
              </a:r>
              <a:r>
                <a:rPr lang="en-US" sz="1200" dirty="0" err="1" smtClean="0">
                  <a:latin typeface="Times New Roman"/>
                  <a:ea typeface="Calibri"/>
                </a:rPr>
                <a:t>Curr</a:t>
              </a:r>
              <a:r>
                <a:rPr lang="en-US" sz="1200" dirty="0">
                  <a:latin typeface="Times New Roman"/>
                  <a:ea typeface="Calibri"/>
                </a:rPr>
                <a:t>. </a:t>
              </a:r>
              <a:r>
                <a:rPr lang="en-US" sz="1200" dirty="0" err="1">
                  <a:latin typeface="Times New Roman"/>
                  <a:ea typeface="Calibri"/>
                </a:rPr>
                <a:t>opin</a:t>
              </a:r>
              <a:r>
                <a:rPr lang="en-US" sz="1200" dirty="0">
                  <a:latin typeface="Times New Roman"/>
                  <a:ea typeface="Calibri"/>
                </a:rPr>
                <a:t>. </a:t>
              </a:r>
              <a:r>
                <a:rPr lang="en-US" sz="1200" dirty="0" err="1">
                  <a:latin typeface="Times New Roman"/>
                  <a:ea typeface="Calibri"/>
                </a:rPr>
                <a:t>Microbiol</a:t>
              </a:r>
              <a:r>
                <a:rPr lang="en-US" sz="1200" dirty="0">
                  <a:latin typeface="Times New Roman"/>
                  <a:ea typeface="Calibri"/>
                </a:rPr>
                <a:t>. </a:t>
              </a:r>
              <a:r>
                <a:rPr lang="en-US" sz="1200" i="0" dirty="0" smtClean="0">
                  <a:latin typeface="Times New Roman"/>
                  <a:ea typeface="Calibri"/>
                </a:rPr>
                <a:t>2009</a:t>
              </a:r>
              <a:r>
                <a:rPr lang="en-US" sz="1200" dirty="0" smtClean="0">
                  <a:latin typeface="Times New Roman"/>
                  <a:ea typeface="Calibri"/>
                </a:rPr>
                <a:t>.</a:t>
              </a:r>
              <a:endParaRPr lang="en-US" sz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1510" y="1448780"/>
            <a:ext cx="8820980" cy="646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just" rtl="0"/>
            <a:r>
              <a:rPr lang="en-US" sz="1400" b="1" i="0" dirty="0" smtClean="0"/>
              <a:t>Prions are infectious agents responsible for a variety of neurodegenerative disorders</a:t>
            </a:r>
            <a:r>
              <a:rPr lang="en-US" sz="1400" i="0" dirty="0" smtClean="0"/>
              <a:t>, including </a:t>
            </a:r>
            <a:r>
              <a:rPr lang="en-US" sz="1400" i="0" dirty="0" err="1" smtClean="0"/>
              <a:t>scrapie</a:t>
            </a:r>
            <a:r>
              <a:rPr lang="en-US" sz="1400" i="0" dirty="0" smtClean="0"/>
              <a:t> in sheep, bovine spongiform encephalopathy (BSE) in cattle, and new variant </a:t>
            </a:r>
            <a:r>
              <a:rPr lang="en-US" sz="1400" i="0" dirty="0" err="1" smtClean="0"/>
              <a:t>Creutzfeldt</a:t>
            </a:r>
            <a:r>
              <a:rPr lang="en-US" sz="1400" i="0" dirty="0" smtClean="0"/>
              <a:t>-Jacob disease (CJD) and </a:t>
            </a:r>
            <a:r>
              <a:rPr lang="en-US" sz="1400" i="0" dirty="0" err="1" smtClean="0"/>
              <a:t>kuru</a:t>
            </a:r>
            <a:r>
              <a:rPr lang="en-US" sz="1400" i="0" dirty="0" smtClean="0"/>
              <a:t> in humans.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272" y="6444335"/>
            <a:ext cx="3301326" cy="215444"/>
          </a:xfrm>
          <a:prstGeom prst="rect">
            <a:avLst/>
          </a:prstGeom>
        </p:spPr>
        <p:txBody>
          <a:bodyPr wrap="none" lIns="0" tIns="0" rIns="0" bIns="0" anchor="ctr" anchorCtr="1">
            <a:spAutoFit/>
          </a:bodyPr>
          <a:lstStyle/>
          <a:p>
            <a:pPr algn="l" rtl="0"/>
            <a:r>
              <a:rPr lang="en-US" sz="1400" b="1" dirty="0" err="1" smtClean="0"/>
              <a:t>PrP</a:t>
            </a:r>
            <a:r>
              <a:rPr lang="en-US" sz="1400" b="1" baseline="30000" dirty="0" err="1" smtClean="0"/>
              <a:t>Sc</a:t>
            </a:r>
            <a:r>
              <a:rPr lang="en-US" sz="1400" b="1" dirty="0" smtClean="0"/>
              <a:t> </a:t>
            </a:r>
            <a:r>
              <a:rPr lang="en-US" sz="1400" i="0" dirty="0" smtClean="0"/>
              <a:t>= </a:t>
            </a:r>
            <a:r>
              <a:rPr lang="en-US" sz="1400" i="0" dirty="0" err="1" smtClean="0"/>
              <a:t>Scrapie</a:t>
            </a:r>
            <a:r>
              <a:rPr lang="en-US" sz="1400" i="0" dirty="0" smtClean="0"/>
              <a:t> form </a:t>
            </a:r>
            <a:r>
              <a:rPr lang="en-US" sz="1400" i="0" dirty="0" err="1" smtClean="0"/>
              <a:t>misfolded</a:t>
            </a:r>
            <a:r>
              <a:rPr lang="en-US" sz="1400" i="0" dirty="0" smtClean="0"/>
              <a:t>  protein</a:t>
            </a:r>
            <a:endParaRPr lang="en-US" sz="1400" i="0" dirty="0"/>
          </a:p>
        </p:txBody>
      </p:sp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2157083" y="416124"/>
            <a:ext cx="4829848" cy="615553"/>
          </a:xfrm>
        </p:spPr>
        <p:txBody>
          <a:bodyPr wrap="none" lIns="0" tIns="0" rIns="0" bIns="0" anchor="ctr" anchorCtr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Replication mechanism</a:t>
            </a: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2295410"/>
              </p:ext>
            </p:extLst>
          </p:nvPr>
        </p:nvGraphicFramePr>
        <p:xfrm>
          <a:off x="340764" y="4239088"/>
          <a:ext cx="8462472" cy="2070232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3485833"/>
                <a:gridCol w="2085975"/>
                <a:gridCol w="2890664"/>
              </a:tblGrid>
              <a:tr h="517558">
                <a:tc>
                  <a:txBody>
                    <a:bodyPr/>
                    <a:lstStyle/>
                    <a:p>
                      <a:pPr marL="90000" algn="l"/>
                      <a:r>
                        <a:rPr lang="en-US" sz="2400" dirty="0" err="1" smtClean="0"/>
                        <a:t>PrP</a:t>
                      </a:r>
                      <a:r>
                        <a:rPr lang="en-US" sz="2400" baseline="30000" dirty="0" err="1" smtClean="0"/>
                        <a:t>c</a:t>
                      </a:r>
                      <a:r>
                        <a:rPr lang="en-US" sz="2400" baseline="30000" dirty="0" smtClean="0"/>
                        <a:t> </a:t>
                      </a:r>
                      <a:r>
                        <a:rPr lang="en-US" sz="2400" dirty="0" smtClean="0"/>
                        <a:t>→ </a:t>
                      </a:r>
                      <a:r>
                        <a:rPr lang="en-US" sz="2400" dirty="0" err="1" smtClean="0"/>
                        <a:t>PrP</a:t>
                      </a:r>
                      <a:r>
                        <a:rPr lang="en-US" sz="2400" baseline="30000" dirty="0" err="1" smtClean="0"/>
                        <a:t>Sc</a:t>
                      </a:r>
                      <a:endParaRPr lang="en-US" sz="2400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Synthesis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000" algn="l"/>
                      <a:r>
                        <a:rPr lang="en-US" sz="2400" dirty="0" smtClean="0"/>
                        <a:t>E + N → F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17558">
                <a:tc>
                  <a:txBody>
                    <a:bodyPr/>
                    <a:lstStyle/>
                    <a:p>
                      <a:pPr marL="9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PrP</a:t>
                      </a:r>
                      <a:r>
                        <a:rPr lang="en-US" sz="2400" baseline="30000" dirty="0" err="1" smtClean="0"/>
                        <a:t>c</a:t>
                      </a:r>
                      <a:r>
                        <a:rPr lang="en-US" sz="2400" baseline="30000" dirty="0" smtClean="0"/>
                        <a:t>  </a:t>
                      </a:r>
                      <a:r>
                        <a:rPr lang="en-US" sz="2400" baseline="0" dirty="0" smtClean="0"/>
                        <a:t>+ </a:t>
                      </a:r>
                      <a:r>
                        <a:rPr lang="en-US" sz="2400" dirty="0" err="1" smtClean="0"/>
                        <a:t>PrP</a:t>
                      </a:r>
                      <a:r>
                        <a:rPr lang="en-US" sz="2400" baseline="30000" dirty="0" err="1" smtClean="0"/>
                        <a:t>Sc</a:t>
                      </a:r>
                      <a:r>
                        <a:rPr lang="en-US" sz="2400" baseline="-25000" dirty="0" err="1" smtClean="0"/>
                        <a:t>n</a:t>
                      </a:r>
                      <a:r>
                        <a:rPr lang="en-US" sz="2400" baseline="-25000" dirty="0" smtClean="0"/>
                        <a:t> </a:t>
                      </a:r>
                      <a:r>
                        <a:rPr lang="en-US" sz="2400" dirty="0" smtClean="0"/>
                        <a:t>→ PrP</a:t>
                      </a:r>
                      <a:r>
                        <a:rPr lang="en-US" sz="2400" baseline="30000" dirty="0" smtClean="0"/>
                        <a:t>Sc</a:t>
                      </a:r>
                      <a:r>
                        <a:rPr lang="en-US" sz="2400" baseline="-25000" dirty="0" smtClean="0"/>
                        <a:t>n+1</a:t>
                      </a:r>
                      <a:endParaRPr lang="en-US" sz="2400" baseline="30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Catalysis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000" algn="l"/>
                      <a:r>
                        <a:rPr lang="en-US" sz="2400" dirty="0" smtClean="0"/>
                        <a:t>E + N +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F</a:t>
                      </a:r>
                      <a:r>
                        <a:rPr lang="en-US" sz="2400" baseline="-25000" dirty="0" err="1" smtClean="0"/>
                        <a:t>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→ F</a:t>
                      </a:r>
                      <a:r>
                        <a:rPr lang="en-US" sz="2400" baseline="-25000" dirty="0" smtClean="0"/>
                        <a:t>n+1</a:t>
                      </a:r>
                      <a:endParaRPr lang="en-US" sz="240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17558">
                <a:tc>
                  <a:txBody>
                    <a:bodyPr/>
                    <a:lstStyle/>
                    <a:p>
                      <a:pPr marL="90000" algn="l"/>
                      <a:r>
                        <a:rPr lang="en-US" sz="2400" dirty="0" err="1" smtClean="0"/>
                        <a:t>PrP</a:t>
                      </a:r>
                      <a:r>
                        <a:rPr lang="en-US" sz="2400" baseline="30000" dirty="0" err="1" smtClean="0"/>
                        <a:t>Sc</a:t>
                      </a:r>
                      <a:r>
                        <a:rPr lang="en-US" sz="2400" baseline="-25000" dirty="0" err="1" smtClean="0"/>
                        <a:t>n</a:t>
                      </a:r>
                      <a:r>
                        <a:rPr lang="en-US" sz="2400" dirty="0" smtClean="0"/>
                        <a:t>→ PrP</a:t>
                      </a:r>
                      <a:r>
                        <a:rPr lang="en-US" sz="2400" baseline="30000" dirty="0" smtClean="0"/>
                        <a:t>Sc</a:t>
                      </a:r>
                      <a:r>
                        <a:rPr lang="en-US" sz="2400" baseline="-25000" dirty="0" smtClean="0"/>
                        <a:t>1n</a:t>
                      </a:r>
                      <a:r>
                        <a:rPr lang="en-US" sz="2400" baseline="0" dirty="0" smtClean="0"/>
                        <a:t>+ </a:t>
                      </a:r>
                      <a:r>
                        <a:rPr lang="en-US" sz="2400" dirty="0" smtClean="0"/>
                        <a:t>PrP</a:t>
                      </a:r>
                      <a:r>
                        <a:rPr lang="en-US" sz="2400" baseline="30000" dirty="0" smtClean="0"/>
                        <a:t>Sc</a:t>
                      </a:r>
                      <a:r>
                        <a:rPr lang="en-US" sz="2400" baseline="-25000" dirty="0" smtClean="0"/>
                        <a:t>2n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Fragmentation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000" algn="l"/>
                      <a:r>
                        <a:rPr lang="en-US" sz="2400" dirty="0" err="1" smtClean="0"/>
                        <a:t>F</a:t>
                      </a:r>
                      <a:r>
                        <a:rPr lang="en-US" sz="2400" baseline="-25000" dirty="0" err="1" smtClean="0"/>
                        <a:t>n</a:t>
                      </a:r>
                      <a:r>
                        <a:rPr lang="en-US" sz="2400" dirty="0" smtClean="0"/>
                        <a:t> → F</a:t>
                      </a:r>
                      <a:r>
                        <a:rPr lang="en-US" sz="2400" baseline="-25000" dirty="0" smtClean="0"/>
                        <a:t>1n</a:t>
                      </a:r>
                      <a:r>
                        <a:rPr lang="en-US" sz="2400" dirty="0" smtClean="0"/>
                        <a:t> + F</a:t>
                      </a:r>
                      <a:r>
                        <a:rPr lang="en-US" sz="2400" baseline="-25000" dirty="0" smtClean="0"/>
                        <a:t>2n</a:t>
                      </a:r>
                      <a:endParaRPr lang="en-US" sz="240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17558">
                <a:tc>
                  <a:txBody>
                    <a:bodyPr/>
                    <a:lstStyle/>
                    <a:p>
                      <a:pPr marL="9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PrP</a:t>
                      </a:r>
                      <a:r>
                        <a:rPr lang="en-US" sz="2400" baseline="30000" dirty="0" err="1" smtClean="0"/>
                        <a:t>Sc</a:t>
                      </a:r>
                      <a:r>
                        <a:rPr lang="en-US" sz="2400" baseline="-25000" dirty="0" err="1" smtClean="0"/>
                        <a:t>n</a:t>
                      </a:r>
                      <a:r>
                        <a:rPr lang="en-US" sz="2400" baseline="-25000" dirty="0" smtClean="0"/>
                        <a:t>  </a:t>
                      </a:r>
                      <a:r>
                        <a:rPr lang="en-US" sz="2400" baseline="0" dirty="0" smtClean="0"/>
                        <a:t>/ </a:t>
                      </a:r>
                      <a:r>
                        <a:rPr lang="en-US" sz="2400" dirty="0" err="1" smtClean="0"/>
                        <a:t>PrP</a:t>
                      </a:r>
                      <a:r>
                        <a:rPr lang="en-US" sz="2400" baseline="30000" dirty="0" err="1" smtClean="0"/>
                        <a:t>Sc</a:t>
                      </a:r>
                      <a:r>
                        <a:rPr lang="en-US" sz="2400" baseline="30000" dirty="0" smtClean="0"/>
                        <a:t> </a:t>
                      </a:r>
                      <a:r>
                        <a:rPr lang="en-US" sz="2400" dirty="0" smtClean="0"/>
                        <a:t>→ </a:t>
                      </a:r>
                      <a:r>
                        <a:rPr lang="en-US" sz="2400" dirty="0" err="1" smtClean="0"/>
                        <a:t>PrP</a:t>
                      </a:r>
                      <a:r>
                        <a:rPr lang="en-US" sz="2400" baseline="30000" dirty="0" err="1" smtClean="0"/>
                        <a:t>c</a:t>
                      </a:r>
                      <a:endParaRPr lang="en-US" sz="2400" baseline="30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Decay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0000" algn="l"/>
                      <a:r>
                        <a:rPr lang="en-US" sz="2400" dirty="0" err="1" smtClean="0"/>
                        <a:t>F</a:t>
                      </a:r>
                      <a:r>
                        <a:rPr lang="en-US" sz="2400" baseline="-25000" dirty="0" err="1" smtClean="0"/>
                        <a:t>n</a:t>
                      </a:r>
                      <a:r>
                        <a:rPr lang="en-US" sz="2400" dirty="0" smtClean="0"/>
                        <a:t> → NT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11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2712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1752" y="146411"/>
            <a:ext cx="8534400" cy="923330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 dirty="0" smtClean="0"/>
              <a:t>From Structure to Function</a:t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Design of replication system </a:t>
            </a:r>
            <a:r>
              <a:rPr lang="en-US" sz="2700" b="1" dirty="0" smtClean="0">
                <a:solidFill>
                  <a:schemeClr val="tx1"/>
                </a:solidFill>
              </a:rPr>
              <a:t>2</a:t>
            </a:r>
            <a:endParaRPr lang="en-US" sz="27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12</a:t>
            </a:fld>
            <a:endParaRPr kumimoji="0"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84772"/>
            <a:ext cx="7920000" cy="2941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8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1752" y="354160"/>
            <a:ext cx="8534400" cy="507831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 dirty="0"/>
              <a:t>Epimerization &amp; Isomerization of </a:t>
            </a:r>
            <a:r>
              <a:rPr lang="en-US" dirty="0" smtClean="0"/>
              <a:t>E</a:t>
            </a:r>
            <a:r>
              <a:rPr lang="en-US" baseline="-25000" dirty="0" smtClean="0"/>
              <a:t>2</a:t>
            </a:r>
            <a:endParaRPr lang="en-US" sz="2700" b="1" baseline="-25000" dirty="0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13</a:t>
            </a:fld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4" y="1539310"/>
            <a:ext cx="8793413" cy="467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3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1CABD8-2D91-4214-9A97-9C7E5EBED21E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91580" y="6108104"/>
            <a:ext cx="75608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>
                <a:cs typeface="Times New Roman" pitchFamily="18" charset="0"/>
              </a:rPr>
              <a:t>[E-</a:t>
            </a:r>
            <a:r>
              <a:rPr lang="el-GR" sz="1600" dirty="0" smtClean="0">
                <a:cs typeface="Times New Roman" pitchFamily="18" charset="0"/>
              </a:rPr>
              <a:t>α-</a:t>
            </a:r>
            <a:r>
              <a:rPr lang="pt-BR" sz="1600" dirty="0" smtClean="0">
                <a:cs typeface="Times New Roman" pitchFamily="18" charset="0"/>
              </a:rPr>
              <a:t>L]=[</a:t>
            </a:r>
            <a:r>
              <a:rPr lang="pt-BR" sz="1600" dirty="0">
                <a:cs typeface="Times New Roman" pitchFamily="18" charset="0"/>
              </a:rPr>
              <a:t>E-</a:t>
            </a:r>
            <a:r>
              <a:rPr lang="el-GR" sz="1600" dirty="0">
                <a:cs typeface="Times New Roman" pitchFamily="18" charset="0"/>
              </a:rPr>
              <a:t>α-</a:t>
            </a:r>
            <a:r>
              <a:rPr lang="pt-BR" sz="1600" dirty="0">
                <a:cs typeface="Times New Roman" pitchFamily="18" charset="0"/>
              </a:rPr>
              <a:t>D</a:t>
            </a:r>
            <a:r>
              <a:rPr lang="pt-BR" sz="1600" dirty="0" smtClean="0">
                <a:cs typeface="Times New Roman" pitchFamily="18" charset="0"/>
              </a:rPr>
              <a:t>]=300</a:t>
            </a:r>
            <a:r>
              <a:rPr lang="de-DE" sz="1600" dirty="0" smtClean="0">
                <a:cs typeface="Times New Roman" pitchFamily="18" charset="0"/>
              </a:rPr>
              <a:t>±10 µM; </a:t>
            </a:r>
            <a:r>
              <a:rPr lang="pt-BR" sz="1600" dirty="0" smtClean="0">
                <a:cs typeface="Times New Roman" pitchFamily="18" charset="0"/>
              </a:rPr>
              <a:t>[N</a:t>
            </a:r>
            <a:r>
              <a:rPr lang="pt-BR" sz="1600" baseline="-25000" dirty="0" smtClean="0">
                <a:cs typeface="Times New Roman" pitchFamily="18" charset="0"/>
              </a:rPr>
              <a:t>2</a:t>
            </a:r>
            <a:r>
              <a:rPr lang="pt-BR" sz="1600" dirty="0" smtClean="0">
                <a:cs typeface="Times New Roman" pitchFamily="18" charset="0"/>
              </a:rPr>
              <a:t>]=600</a:t>
            </a:r>
            <a:r>
              <a:rPr lang="de-DE" sz="1600" dirty="0" smtClean="0">
                <a:cs typeface="Times New Roman" pitchFamily="18" charset="0"/>
              </a:rPr>
              <a:t>±10 </a:t>
            </a:r>
            <a:r>
              <a:rPr lang="de-DE" sz="1600" dirty="0">
                <a:cs typeface="Times New Roman" pitchFamily="18" charset="0"/>
              </a:rPr>
              <a:t>µM</a:t>
            </a:r>
            <a:r>
              <a:rPr lang="pt-BR" sz="1600" b="0" dirty="0">
                <a:cs typeface="Times New Roman" pitchFamily="18" charset="0"/>
              </a:rPr>
              <a:t>; </a:t>
            </a:r>
            <a:r>
              <a:rPr lang="pt-BR" sz="1600" b="0" dirty="0" smtClean="0">
                <a:cs typeface="Times New Roman" pitchFamily="18" charset="0"/>
              </a:rPr>
              <a:t>pH=7; Shaking @ 500-600 rpm</a:t>
            </a:r>
            <a:endParaRPr lang="en-US" sz="1600" b="0" dirty="0"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9" y="1539290"/>
            <a:ext cx="6971503" cy="449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"/>
          <p:cNvSpPr>
            <a:spLocks noGrp="1"/>
          </p:cNvSpPr>
          <p:nvPr>
            <p:ph type="title" idx="4294967295"/>
          </p:nvPr>
        </p:nvSpPr>
        <p:spPr>
          <a:xfrm>
            <a:off x="483542" y="175976"/>
            <a:ext cx="8176918" cy="938719"/>
          </a:xfrm>
        </p:spPr>
        <p:txBody>
          <a:bodyPr wrap="none" lIns="0" tIns="0" rIns="0" bIns="0" anchor="ctr" anchorCtr="0">
            <a:spAutoFit/>
          </a:bodyPr>
          <a:lstStyle/>
          <a:p>
            <a:pPr lvl="0"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Kinetics Experiments of Replication System</a:t>
            </a:r>
            <a:br>
              <a:rPr lang="en-US" dirty="0" smtClean="0">
                <a:cs typeface="Times New Roman" pitchFamily="18" charset="0"/>
              </a:rPr>
            </a:br>
            <a:r>
              <a:rPr lang="en-US" sz="2700" dirty="0">
                <a:solidFill>
                  <a:schemeClr val="tx1"/>
                </a:solidFill>
                <a:ea typeface="+mn-ea"/>
                <a:cs typeface="Times New Roman" pitchFamily="18" charset="0"/>
              </a:rPr>
              <a:t>Template free reactions – Background </a:t>
            </a:r>
            <a:r>
              <a:rPr lang="en-US" sz="2700" dirty="0" smtClean="0">
                <a:solidFill>
                  <a:schemeClr val="tx1"/>
                </a:solidFill>
                <a:ea typeface="+mn-ea"/>
                <a:cs typeface="Times New Roman" pitchFamily="18" charset="0"/>
              </a:rPr>
              <a:t>reactions</a:t>
            </a:r>
            <a:endParaRPr lang="en-US" sz="27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0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1CABD8-2D91-4214-9A97-9C7E5EBED21E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12" name="Rectangle 1"/>
          <p:cNvSpPr>
            <a:spLocks noGrp="1"/>
          </p:cNvSpPr>
          <p:nvPr>
            <p:ph type="title" idx="4294967295"/>
          </p:nvPr>
        </p:nvSpPr>
        <p:spPr>
          <a:xfrm>
            <a:off x="348890" y="162576"/>
            <a:ext cx="8446222" cy="923330"/>
          </a:xfrm>
        </p:spPr>
        <p:txBody>
          <a:bodyPr wrap="none" lIns="0" tIns="0" rIns="0" bIns="0" anchor="ctr" anchorCtr="0">
            <a:spAutoFit/>
          </a:bodyPr>
          <a:lstStyle/>
          <a:p>
            <a:pPr lvl="0"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Kinetics Experiments of Replication System</a:t>
            </a:r>
            <a:br>
              <a:rPr lang="en-US" dirty="0" smtClean="0">
                <a:cs typeface="Times New Roman" pitchFamily="18" charset="0"/>
              </a:rPr>
            </a:br>
            <a:r>
              <a:rPr lang="en-US" sz="2700" dirty="0">
                <a:solidFill>
                  <a:schemeClr val="tx1"/>
                </a:solidFill>
                <a:ea typeface="+mn-ea"/>
                <a:cs typeface="Times New Roman" pitchFamily="18" charset="0"/>
              </a:rPr>
              <a:t>Template assisted reactions – Self-replication </a:t>
            </a:r>
            <a:r>
              <a:rPr lang="en-US" sz="2700" dirty="0" smtClean="0">
                <a:solidFill>
                  <a:schemeClr val="tx1"/>
                </a:solidFill>
                <a:ea typeface="+mn-ea"/>
                <a:cs typeface="Times New Roman" pitchFamily="18" charset="0"/>
              </a:rPr>
              <a:t>reactions</a:t>
            </a:r>
            <a:endParaRPr lang="en-US" sz="27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45" y="1494306"/>
            <a:ext cx="6966711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242035" y="6153109"/>
            <a:ext cx="46599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pPr algn="just" rtl="0">
              <a:spcBef>
                <a:spcPct val="50000"/>
              </a:spcBef>
            </a:pPr>
            <a:r>
              <a:rPr lang="pt-BR" sz="1600" dirty="0">
                <a:cs typeface="Times New Roman" pitchFamily="18" charset="0"/>
              </a:rPr>
              <a:t>[</a:t>
            </a:r>
            <a:r>
              <a:rPr lang="pt-BR" sz="1600" dirty="0" smtClean="0">
                <a:cs typeface="Times New Roman" pitchFamily="18" charset="0"/>
              </a:rPr>
              <a:t>E</a:t>
            </a:r>
            <a:r>
              <a:rPr lang="pt-BR" sz="1600" baseline="-25000" dirty="0" smtClean="0">
                <a:cs typeface="Times New Roman" pitchFamily="18" charset="0"/>
              </a:rPr>
              <a:t>2</a:t>
            </a:r>
            <a:r>
              <a:rPr lang="pt-BR" sz="1600" dirty="0" smtClean="0">
                <a:cs typeface="Times New Roman" pitchFamily="18" charset="0"/>
              </a:rPr>
              <a:t>]=[N</a:t>
            </a:r>
            <a:r>
              <a:rPr lang="pt-BR" sz="1600" baseline="-25000" dirty="0" smtClean="0">
                <a:cs typeface="Times New Roman" pitchFamily="18" charset="0"/>
              </a:rPr>
              <a:t>2</a:t>
            </a:r>
            <a:r>
              <a:rPr lang="pt-BR" sz="1600" dirty="0" smtClean="0">
                <a:cs typeface="Times New Roman" pitchFamily="18" charset="0"/>
              </a:rPr>
              <a:t>]=</a:t>
            </a:r>
            <a:r>
              <a:rPr lang="pt-BR" sz="1600" dirty="0">
                <a:cs typeface="Times New Roman" pitchFamily="18" charset="0"/>
              </a:rPr>
              <a:t>250</a:t>
            </a:r>
            <a:r>
              <a:rPr lang="de-DE" sz="1600" dirty="0">
                <a:cs typeface="Times New Roman" pitchFamily="18" charset="0"/>
              </a:rPr>
              <a:t>±10 µM</a:t>
            </a:r>
            <a:r>
              <a:rPr lang="pt-BR" sz="1600" b="0" dirty="0">
                <a:cs typeface="Times New Roman" pitchFamily="18" charset="0"/>
              </a:rPr>
              <a:t>; MOPS buffer (0.2 M) pH=7</a:t>
            </a:r>
            <a:endParaRPr lang="en-US" sz="1600" b="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0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E4C03DB-CD92-4010-AC7C-4E8FCA4050FE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6387" name="Title 1"/>
          <p:cNvSpPr>
            <a:spLocks noGrp="1"/>
          </p:cNvSpPr>
          <p:nvPr>
            <p:ph type="title" idx="4294967295"/>
          </p:nvPr>
        </p:nvSpPr>
        <p:spPr>
          <a:xfrm>
            <a:off x="1199289" y="416124"/>
            <a:ext cx="6745436" cy="615553"/>
          </a:xfrm>
        </p:spPr>
        <p:txBody>
          <a:bodyPr wrap="none" lIns="0" tIns="0" rIns="0" bIns="0" anchor="ctr" anchorCtr="0">
            <a:spAutoFit/>
          </a:bodyPr>
          <a:lstStyle/>
          <a:p>
            <a:pPr eaLnBrk="1" hangingPunct="1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Summary of </a:t>
            </a:r>
            <a:r>
              <a:rPr lang="el-GR" sz="4000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-Sheet Replication</a:t>
            </a:r>
            <a:endParaRPr lang="el-G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7" name="Rectangle 2"/>
          <p:cNvSpPr>
            <a:spLocks/>
          </p:cNvSpPr>
          <p:nvPr/>
        </p:nvSpPr>
        <p:spPr bwMode="auto">
          <a:xfrm>
            <a:off x="161509" y="1313765"/>
            <a:ext cx="8820981" cy="518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19088" indent="-319088" algn="just">
              <a:lnSpc>
                <a:spcPts val="47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400" dirty="0" smtClean="0">
                <a:cs typeface="Times New Roman" pitchFamily="18" charset="0"/>
              </a:rPr>
              <a:t>Peptides replication </a:t>
            </a:r>
            <a:r>
              <a:rPr lang="en-US" sz="2400" dirty="0">
                <a:cs typeface="Times New Roman" pitchFamily="18" charset="0"/>
              </a:rPr>
              <a:t>achieved using short &amp; simple </a:t>
            </a:r>
            <a:r>
              <a:rPr lang="en-US" sz="2400" dirty="0" smtClean="0">
                <a:cs typeface="Times New Roman" pitchFamily="18" charset="0"/>
              </a:rPr>
              <a:t>sequences.</a:t>
            </a:r>
            <a:endParaRPr lang="en-US" sz="2400" dirty="0">
              <a:cs typeface="Times New Roman" pitchFamily="18" charset="0"/>
            </a:endParaRPr>
          </a:p>
          <a:p>
            <a:pPr marL="319088" indent="-319088" algn="just">
              <a:lnSpc>
                <a:spcPts val="47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400" dirty="0" smtClean="0">
                <a:cs typeface="Times New Roman" pitchFamily="18" charset="0"/>
              </a:rPr>
              <a:t>Peptide </a:t>
            </a:r>
            <a:r>
              <a:rPr lang="en-US" sz="2400" dirty="0">
                <a:cs typeface="Times New Roman" pitchFamily="18" charset="0"/>
              </a:rPr>
              <a:t>ligation </a:t>
            </a:r>
            <a:r>
              <a:rPr lang="en-US" sz="2400" dirty="0" smtClean="0">
                <a:cs typeface="Times New Roman" pitchFamily="18" charset="0"/>
              </a:rPr>
              <a:t>(condensation </a:t>
            </a:r>
            <a:r>
              <a:rPr lang="en-US" sz="2400" dirty="0">
                <a:cs typeface="Times New Roman" pitchFamily="18" charset="0"/>
              </a:rPr>
              <a:t>of amide bond) in mild conditions (pH 7, r.t.) is plausible.</a:t>
            </a:r>
          </a:p>
          <a:p>
            <a:pPr marL="319088" indent="-319088" algn="just">
              <a:lnSpc>
                <a:spcPts val="47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400" dirty="0">
                <a:cs typeface="Times New Roman" pitchFamily="18" charset="0"/>
              </a:rPr>
              <a:t>The ligation reaction can be catalyzed by β-sheet structures through self-replication process.</a:t>
            </a:r>
          </a:p>
          <a:p>
            <a:pPr marL="319088" indent="-319088" algn="just">
              <a:lnSpc>
                <a:spcPts val="47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400" dirty="0">
                <a:cs typeface="Times New Roman" pitchFamily="18" charset="0"/>
              </a:rPr>
              <a:t>The template-assisted reaction is regio- and stereo-selective.</a:t>
            </a:r>
          </a:p>
          <a:p>
            <a:pPr marL="319088" indent="-319088" algn="just">
              <a:lnSpc>
                <a:spcPts val="47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400" dirty="0">
                <a:cs typeface="Times New Roman" pitchFamily="18" charset="0"/>
              </a:rPr>
              <a:t>β-Sheet structures may act as </a:t>
            </a:r>
            <a:r>
              <a:rPr lang="en-US" sz="2400" dirty="0" err="1">
                <a:cs typeface="Times New Roman" pitchFamily="18" charset="0"/>
              </a:rPr>
              <a:t>homochiral</a:t>
            </a:r>
            <a:r>
              <a:rPr lang="en-US" sz="2400" dirty="0">
                <a:cs typeface="Times New Roman" pitchFamily="18" charset="0"/>
              </a:rPr>
              <a:t> precursors in the origin of life.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68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2C78C-CF22-4822-8C7D-4DAE67258D47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3011" name="Rectangle 1"/>
          <p:cNvSpPr>
            <a:spLocks noGrp="1"/>
          </p:cNvSpPr>
          <p:nvPr>
            <p:ph type="title" idx="4294967295"/>
          </p:nvPr>
        </p:nvSpPr>
        <p:spPr>
          <a:xfrm>
            <a:off x="2763813" y="174702"/>
            <a:ext cx="3616376" cy="553998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Acknowledgments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562832" y="953725"/>
            <a:ext cx="3830023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Gonen Ashkenasy</a:t>
            </a:r>
          </a:p>
          <a:p>
            <a:pPr algn="l" rtl="0"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Dr. Nathaniel Wagner</a:t>
            </a:r>
          </a:p>
          <a:p>
            <a:pPr eaLnBrk="1" hangingPunct="1"/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Riky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Cohen-Luria </a:t>
            </a:r>
          </a:p>
          <a:p>
            <a:pPr algn="l" rtl="0" eaLnBrk="1" hangingPunct="1"/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Manickasundaram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Samiappan</a:t>
            </a: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Jayanta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Nanda</a:t>
            </a:r>
          </a:p>
          <a:p>
            <a:pPr algn="l" rtl="0" eaLnBrk="1" hangingPunct="1"/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Zehavit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Dadon</a:t>
            </a: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Inbal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Shumacher</a:t>
            </a: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Lina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Shepelevski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Samaa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Alasibi</a:t>
            </a: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Denis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Ivnitski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Rakesh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Mukherjee</a:t>
            </a:r>
          </a:p>
          <a:p>
            <a:pPr algn="l" rtl="0" eaLnBrk="1" hangingPunct="1"/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Chiara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Glionna</a:t>
            </a: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Nadia Levin</a:t>
            </a:r>
          </a:p>
          <a:p>
            <a:pPr algn="l" rtl="0" eaLnBrk="1" hangingPunct="1"/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Vered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Zavaro</a:t>
            </a: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Tania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Dronov</a:t>
            </a: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Anne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Zebitz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Eriksen</a:t>
            </a:r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4955687" y="953725"/>
            <a:ext cx="3766480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Collaborators: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rtl="0" eaLnBrk="1" hangingPunct="1"/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Hanna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Rapaport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(GIXD)</a:t>
            </a:r>
          </a:p>
          <a:p>
            <a:pPr algn="l" rtl="0" eaLnBrk="1" hangingPunct="1"/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Dr. Vladimir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Vaiser</a:t>
            </a:r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Shlomit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Magidovich</a:t>
            </a:r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Prof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Oren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Regev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cryo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-TEM)</a:t>
            </a:r>
          </a:p>
          <a:p>
            <a:pPr algn="l" rtl="0" eaLnBrk="1" hangingPunct="1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Einat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Roth</a:t>
            </a:r>
          </a:p>
          <a:p>
            <a:pPr algn="l" rtl="0" eaLnBrk="1" hangingPunct="1"/>
            <a:r>
              <a:rPr lang="en-US" sz="2200" b="0" dirty="0" err="1">
                <a:latin typeface="Times New Roman" pitchFamily="18" charset="0"/>
                <a:cs typeface="Times New Roman" pitchFamily="18" charset="0"/>
              </a:rPr>
              <a:t>Eran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Edri</a:t>
            </a: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Nurit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Ashkenasy (AFM)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Maayan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Matmor</a:t>
            </a:r>
          </a:p>
          <a:p>
            <a:pPr algn="l" rtl="0" eaLnBrk="1" hangingPunct="1"/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Yifat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Miller (MD)</a:t>
            </a:r>
          </a:p>
          <a:p>
            <a:pPr algn="l" rtl="0" eaLnBrk="1" hangingPunct="1"/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Yoav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Raz</a:t>
            </a:r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4862772" y="6039290"/>
            <a:ext cx="411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/>
          <a:p>
            <a:pPr algn="l" rtl="0">
              <a:defRPr/>
            </a:pPr>
            <a:r>
              <a:rPr lang="en-US" sz="42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alligraphy" pitchFamily="66" charset="0"/>
                <a:cs typeface="Arial" charset="0"/>
              </a:rPr>
              <a:t>THANK YOU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67499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05" y="422812"/>
            <a:ext cx="1275991" cy="615553"/>
          </a:xfrm>
        </p:spPr>
        <p:txBody>
          <a:bodyPr wrap="none" lIns="0" tIns="0" rIns="0" bIns="0" anchor="ctr" anchorCtr="0">
            <a:spAutoFit/>
          </a:bodyPr>
          <a:lstStyle/>
          <a:p>
            <a:r>
              <a:rPr lang="en-US" sz="4000" dirty="0" smtClean="0">
                <a:cs typeface="Times New Roman" pitchFamily="18" charset="0"/>
              </a:rPr>
              <a:t>Goals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1511" y="1403775"/>
            <a:ext cx="8820980" cy="4695273"/>
          </a:xfrm>
        </p:spPr>
        <p:txBody>
          <a:bodyPr lIns="0" tIns="0" rIns="0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Times New Roman" pitchFamily="18" charset="0"/>
              </a:rPr>
              <a:t>Design and investigation of a new class of self - replicating peptides, based on folding </a:t>
            </a:r>
            <a:r>
              <a:rPr lang="en-US" sz="3200" b="1" dirty="0" smtClean="0">
                <a:cs typeface="Times New Roman" pitchFamily="18" charset="0"/>
              </a:rPr>
              <a:t>into β-sheet </a:t>
            </a:r>
            <a:r>
              <a:rPr lang="en-US" sz="3200" b="1" dirty="0">
                <a:cs typeface="Times New Roman" pitchFamily="18" charset="0"/>
              </a:rPr>
              <a:t>secondary </a:t>
            </a:r>
            <a:r>
              <a:rPr lang="en-US" sz="3200" b="1" dirty="0" smtClean="0">
                <a:cs typeface="Times New Roman" pitchFamily="18" charset="0"/>
              </a:rPr>
              <a:t>structure.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2</a:t>
            </a:fld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5" y="4005063"/>
            <a:ext cx="8348791" cy="237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9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56FB112-1292-44D4-804C-D779C821618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4341" name="Text Box 43"/>
          <p:cNvSpPr txBox="1">
            <a:spLocks noChangeArrowheads="1"/>
          </p:cNvSpPr>
          <p:nvPr/>
        </p:nvSpPr>
        <p:spPr bwMode="auto">
          <a:xfrm>
            <a:off x="441325" y="178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76" name="Rectangle 2"/>
          <p:cNvSpPr>
            <a:spLocks/>
          </p:cNvSpPr>
          <p:nvPr/>
        </p:nvSpPr>
        <p:spPr bwMode="auto">
          <a:xfrm>
            <a:off x="179512" y="1844824"/>
            <a:ext cx="5407827" cy="42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19088" indent="-319088" algn="l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b="0" dirty="0">
                <a:latin typeface="Times New Roman" pitchFamily="18" charset="0"/>
                <a:cs typeface="Times New Roman" pitchFamily="18" charset="0"/>
              </a:rPr>
              <a:t>DNA</a:t>
            </a:r>
          </a:p>
          <a:p>
            <a:pPr marL="639763" lvl="1" indent="-273050" algn="l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L.E. Orgel; G. von Kiedrowski</a:t>
            </a:r>
          </a:p>
          <a:p>
            <a:pPr marL="319088" indent="-319088" algn="l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b="0" dirty="0">
                <a:latin typeface="Times New Roman" pitchFamily="18" charset="0"/>
                <a:cs typeface="Times New Roman" pitchFamily="18" charset="0"/>
              </a:rPr>
              <a:t>RNA</a:t>
            </a:r>
          </a:p>
          <a:p>
            <a:pPr marL="639763" lvl="1" indent="-273050" algn="l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G. von Kiedrowski; G. F. Joyce</a:t>
            </a:r>
          </a:p>
          <a:p>
            <a:pPr marL="319088" indent="-319088" algn="l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b="0" dirty="0">
                <a:latin typeface="Times New Roman" pitchFamily="18" charset="0"/>
                <a:cs typeface="Times New Roman" pitchFamily="18" charset="0"/>
              </a:rPr>
              <a:t>Abiotic organic molecules</a:t>
            </a:r>
          </a:p>
          <a:p>
            <a:pPr marL="639763" lvl="1" indent="-273050" algn="l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J. Rebek; D. Philp; I.O. Sutherland</a:t>
            </a:r>
          </a:p>
          <a:p>
            <a:pPr marL="319088" indent="-319088" algn="l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b="0" dirty="0">
                <a:latin typeface="Times New Roman" pitchFamily="18" charset="0"/>
                <a:cs typeface="Times New Roman" pitchFamily="18" charset="0"/>
              </a:rPr>
              <a:t>Peptides – </a:t>
            </a:r>
            <a:r>
              <a:rPr lang="el-GR" sz="3000" b="0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3000" b="0" dirty="0">
                <a:latin typeface="Times New Roman" pitchFamily="18" charset="0"/>
                <a:cs typeface="Times New Roman" pitchFamily="18" charset="0"/>
              </a:rPr>
              <a:t> helix</a:t>
            </a:r>
            <a:endParaRPr lang="el-GR" sz="3000" b="0" dirty="0">
              <a:latin typeface="Times New Roman" pitchFamily="18" charset="0"/>
              <a:cs typeface="Times New Roman" pitchFamily="18" charset="0"/>
            </a:endParaRPr>
          </a:p>
          <a:p>
            <a:pPr marL="639763" lvl="1" indent="-273050" algn="l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M.R. Ghadri; J. Chmielewski; G. Ashkenasy</a:t>
            </a:r>
          </a:p>
          <a:p>
            <a:pPr marL="639763" lvl="1" indent="-273050" algn="l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endParaRPr lang="en-US" sz="2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Rectangle 46"/>
          <p:cNvSpPr>
            <a:spLocks noChangeArrowheads="1"/>
          </p:cNvSpPr>
          <p:nvPr/>
        </p:nvSpPr>
        <p:spPr bwMode="auto">
          <a:xfrm>
            <a:off x="161510" y="6168603"/>
            <a:ext cx="5721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 rtl="0"/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Dadon, Z., Wagner, N., and G. Ashkenasy, </a:t>
            </a:r>
            <a:r>
              <a:rPr lang="en-US" sz="1400" b="0" i="1" dirty="0">
                <a:latin typeface="Times New Roman" pitchFamily="18" charset="0"/>
                <a:cs typeface="Times New Roman" pitchFamily="18" charset="0"/>
              </a:rPr>
              <a:t>Angew. Chem. Int. Ed.</a:t>
            </a:r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2008</a:t>
            </a:r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. 47(33)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10" name="Rectangle 1"/>
          <p:cNvSpPr txBox="1">
            <a:spLocks/>
          </p:cNvSpPr>
          <p:nvPr/>
        </p:nvSpPr>
        <p:spPr>
          <a:xfrm>
            <a:off x="1648122" y="476672"/>
            <a:ext cx="5847756" cy="507831"/>
          </a:xfrm>
          <a:prstGeom prst="rect">
            <a:avLst/>
          </a:prstGeom>
        </p:spPr>
        <p:txBody>
          <a:bodyPr vert="horz" wrap="none" lIns="0" tIns="0" rIns="0" bIns="0" anchor="ctr" anchorCtr="0">
            <a:sp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Minimal Self-Replication Systems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9" y="1584315"/>
            <a:ext cx="7801543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4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23628 -0.0865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76" grpId="0"/>
      <p:bldP spid="143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E64047B-2C12-4EB1-9195-FC153186114A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5363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 anchor="ctr" anchorCtr="0"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Self-Replication by Peptides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41325" y="178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8488" name="Picture 8" descr="alpha-helix syste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40" y="2038350"/>
            <a:ext cx="5848350" cy="131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161510" y="1752600"/>
            <a:ext cx="33464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mpd="dbl">
                <a:solidFill>
                  <a:srgbClr val="DD7E0E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19088" indent="-319088" algn="l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α-Helices:</a:t>
            </a:r>
          </a:p>
          <a:p>
            <a:pPr marL="639763" lvl="1" indent="-273050" algn="l" rtl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Long sequences: 28-40 a.a</a:t>
            </a:r>
          </a:p>
          <a:p>
            <a:pPr marL="639763" lvl="1" indent="-273050" algn="l" rtl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Specific sequences</a:t>
            </a:r>
          </a:p>
          <a:p>
            <a:pPr marL="639763" lvl="1" indent="-273050" algn="l" rtl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2 layers of recognition</a:t>
            </a:r>
          </a:p>
          <a:p>
            <a:pPr marL="639763" lvl="1" indent="-273050" algn="l" rtl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Product inhibition</a:t>
            </a: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164248" y="4114800"/>
            <a:ext cx="3292889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mpd="dbl">
                <a:solidFill>
                  <a:srgbClr val="DD7E0E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19088" indent="-319088" algn="l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l-GR" sz="2400" b="0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-Sheet:</a:t>
            </a:r>
          </a:p>
          <a:p>
            <a:pPr marL="639763" lvl="1" indent="-273050" algn="l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Short sequence: 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10-13 </a:t>
            </a: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a.a</a:t>
            </a:r>
          </a:p>
          <a:p>
            <a:pPr marL="639763" lvl="1" indent="-273050" algn="l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Simple sequences</a:t>
            </a:r>
          </a:p>
          <a:p>
            <a:pPr marL="639763" lvl="1" indent="-273050" algn="l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Assembly by H-bonds</a:t>
            </a:r>
          </a:p>
          <a:p>
            <a:pPr marL="639763" lvl="1" indent="-273050" algn="l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No product inhibition</a:t>
            </a:r>
          </a:p>
        </p:txBody>
      </p:sp>
      <p:sp>
        <p:nvSpPr>
          <p:cNvPr id="148495" name="Rectangle 15"/>
          <p:cNvSpPr>
            <a:spLocks noChangeArrowheads="1"/>
          </p:cNvSpPr>
          <p:nvPr/>
        </p:nvSpPr>
        <p:spPr bwMode="auto">
          <a:xfrm>
            <a:off x="2501770" y="6174305"/>
            <a:ext cx="648171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 rtl="0"/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B. Rubinov, N. Wagner, H. Rapaport, </a:t>
            </a: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and G</a:t>
            </a:r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Ashkenasy, </a:t>
            </a:r>
            <a:r>
              <a:rPr lang="en-US" sz="1400" b="0" i="1" dirty="0">
                <a:latin typeface="Times New Roman" pitchFamily="18" charset="0"/>
                <a:cs typeface="Times New Roman" pitchFamily="18" charset="0"/>
              </a:rPr>
              <a:t>Angew. Chem. Int. Ed.,</a:t>
            </a:r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2009. </a:t>
            </a:r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48.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40" y="4877470"/>
            <a:ext cx="5848350" cy="1150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391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8" dur="indefinite"/>
                                        <p:tgtEl>
                                          <p:spTgt spid="14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1484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2"/>
          <p:cNvSpPr>
            <a:spLocks/>
          </p:cNvSpPr>
          <p:nvPr/>
        </p:nvSpPr>
        <p:spPr bwMode="auto">
          <a:xfrm>
            <a:off x="76200" y="1403775"/>
            <a:ext cx="9067800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500" dirty="0"/>
              <a:t>Prebiotic </a:t>
            </a:r>
            <a:r>
              <a:rPr lang="en-US" sz="2500" dirty="0" smtClean="0"/>
              <a:t>condensation </a:t>
            </a:r>
            <a:r>
              <a:rPr lang="en-US" sz="2500" dirty="0"/>
              <a:t>of </a:t>
            </a:r>
            <a:r>
              <a:rPr lang="en-US" sz="2500" dirty="0" smtClean="0"/>
              <a:t>amino acids </a:t>
            </a:r>
            <a:r>
              <a:rPr lang="en-US" sz="2500" dirty="0"/>
              <a:t>to </a:t>
            </a:r>
            <a:r>
              <a:rPr lang="en-US" sz="2500" dirty="0" smtClean="0">
                <a:cs typeface="Times New Roman" pitchFamily="18" charset="0"/>
              </a:rPr>
              <a:t>β-sheet </a:t>
            </a:r>
            <a:r>
              <a:rPr lang="en-US" sz="2500" dirty="0" smtClean="0"/>
              <a:t>peptides</a:t>
            </a:r>
            <a:r>
              <a:rPr lang="en-US" sz="2800" dirty="0" smtClean="0"/>
              <a:t> </a:t>
            </a:r>
            <a:endParaRPr lang="en-US" sz="2800" b="0" dirty="0" smtClean="0">
              <a:cs typeface="Times New Roman" pitchFamily="18" charset="0"/>
            </a:endParaRPr>
          </a:p>
          <a:p>
            <a:pPr marL="639763" lvl="1" indent="-273050" algn="just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 smtClean="0">
                <a:solidFill>
                  <a:schemeClr val="tx2"/>
                </a:solidFill>
                <a:cs typeface="Times New Roman" pitchFamily="18" charset="0"/>
              </a:rPr>
              <a:t>S.L. Miller; L.E. Orgel; A. Brack</a:t>
            </a:r>
          </a:p>
          <a:p>
            <a:pPr marL="319088" indent="-319088" algn="just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500" b="0" dirty="0" smtClean="0">
                <a:cs typeface="Times New Roman" pitchFamily="18" charset="0"/>
              </a:rPr>
              <a:t>High structural </a:t>
            </a:r>
            <a:r>
              <a:rPr lang="en-US" sz="2500" b="0" dirty="0">
                <a:cs typeface="Times New Roman" pitchFamily="18" charset="0"/>
              </a:rPr>
              <a:t>stability</a:t>
            </a:r>
          </a:p>
          <a:p>
            <a:pPr marL="639763" lvl="1" indent="-273050" algn="just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  <a:cs typeface="Times New Roman" pitchFamily="18" charset="0"/>
              </a:rPr>
              <a:t>C.M. Dobson; A. Brack</a:t>
            </a:r>
          </a:p>
          <a:p>
            <a:pPr marL="319088" indent="-319088" algn="just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500" b="0" dirty="0">
                <a:cs typeface="Times New Roman" pitchFamily="18" charset="0"/>
              </a:rPr>
              <a:t>Self-propagation/replication and information transition</a:t>
            </a:r>
          </a:p>
          <a:p>
            <a:pPr marL="639763" lvl="1" indent="-273050" algn="just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  <a:cs typeface="Times New Roman" pitchFamily="18" charset="0"/>
              </a:rPr>
              <a:t>C.M. Dobson; C.P.J. Maury; H. Mihara</a:t>
            </a:r>
          </a:p>
          <a:p>
            <a:pPr marL="319088" indent="-319088" algn="just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500" b="0" dirty="0" err="1">
                <a:cs typeface="Times New Roman" pitchFamily="18" charset="0"/>
              </a:rPr>
              <a:t>Enantioselective</a:t>
            </a:r>
            <a:r>
              <a:rPr lang="en-US" sz="2500" b="0" dirty="0">
                <a:cs typeface="Times New Roman" pitchFamily="18" charset="0"/>
              </a:rPr>
              <a:t> Peptides</a:t>
            </a:r>
          </a:p>
          <a:p>
            <a:pPr marL="639763" lvl="1" indent="-273050" algn="just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  <a:cs typeface="Times New Roman" pitchFamily="18" charset="0"/>
              </a:rPr>
              <a:t>A. Brack; M. </a:t>
            </a:r>
            <a:r>
              <a:rPr lang="en-US" sz="2000" b="0" dirty="0" err="1">
                <a:solidFill>
                  <a:schemeClr val="tx2"/>
                </a:solidFill>
                <a:cs typeface="Times New Roman" pitchFamily="18" charset="0"/>
              </a:rPr>
              <a:t>Lahav</a:t>
            </a:r>
            <a:endParaRPr lang="en-US" sz="2000" b="0" dirty="0">
              <a:solidFill>
                <a:schemeClr val="tx2"/>
              </a:solidFill>
              <a:cs typeface="Times New Roman" pitchFamily="18" charset="0"/>
            </a:endParaRPr>
          </a:p>
          <a:p>
            <a:pPr marL="319088" indent="-319088" algn="just" rtl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500" b="0" dirty="0">
                <a:cs typeface="Times New Roman" pitchFamily="18" charset="0"/>
              </a:rPr>
              <a:t>Hydrolysis/formation of </a:t>
            </a:r>
            <a:r>
              <a:rPr lang="en-US" sz="2500" b="0" dirty="0" err="1">
                <a:cs typeface="Times New Roman" pitchFamily="18" charset="0"/>
              </a:rPr>
              <a:t>oligoribonucleotides</a:t>
            </a:r>
            <a:endParaRPr lang="en-US" sz="2500" b="0" dirty="0">
              <a:cs typeface="Times New Roman" pitchFamily="18" charset="0"/>
            </a:endParaRPr>
          </a:p>
          <a:p>
            <a:pPr marL="639763" lvl="1" indent="-273050" algn="just" rtl="0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  <a:cs typeface="Times New Roman" pitchFamily="18" charset="0"/>
              </a:rPr>
              <a:t>B. </a:t>
            </a:r>
            <a:r>
              <a:rPr lang="en-US" sz="2000" b="0" dirty="0" err="1">
                <a:solidFill>
                  <a:schemeClr val="tx2"/>
                </a:solidFill>
                <a:cs typeface="Times New Roman" pitchFamily="18" charset="0"/>
              </a:rPr>
              <a:t>Barbier</a:t>
            </a:r>
            <a:r>
              <a:rPr lang="en-US" sz="2000" b="0" dirty="0">
                <a:solidFill>
                  <a:schemeClr val="tx2"/>
                </a:solidFill>
                <a:cs typeface="Times New Roman" pitchFamily="18" charset="0"/>
              </a:rPr>
              <a:t>, A. Brack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E4C03DB-CD92-4010-AC7C-4E8FCA4050FE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6387" name="Title 1"/>
          <p:cNvSpPr>
            <a:spLocks noGrp="1"/>
          </p:cNvSpPr>
          <p:nvPr>
            <p:ph type="title" idx="4294967295"/>
          </p:nvPr>
        </p:nvSpPr>
        <p:spPr>
          <a:xfrm>
            <a:off x="632621" y="469984"/>
            <a:ext cx="7878760" cy="507831"/>
          </a:xfrm>
        </p:spPr>
        <p:txBody>
          <a:bodyPr wrap="none" lIns="0" tIns="0" rIns="0" bIns="0" anchor="ctr" anchorCtr="0">
            <a:spAutoFit/>
          </a:bodyPr>
          <a:lstStyle/>
          <a:p>
            <a:pPr eaLnBrk="1" hangingPunct="1"/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-Sheet Peptides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(possible implications to the Origin of Life)</a:t>
            </a:r>
            <a:endParaRPr lang="el-GR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41325" y="178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4082935"/>
            <a:ext cx="4205287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/>
          </a:p>
        </p:txBody>
      </p:sp>
      <p:sp>
        <p:nvSpPr>
          <p:cNvPr id="3" name="Rectangle 2"/>
          <p:cNvSpPr/>
          <p:nvPr/>
        </p:nvSpPr>
        <p:spPr>
          <a:xfrm>
            <a:off x="170817" y="6122782"/>
            <a:ext cx="5148845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sz="1400" dirty="0" smtClean="0"/>
              <a:t>N. Wagner</a:t>
            </a:r>
            <a:r>
              <a:rPr lang="en-US" sz="1400" dirty="0"/>
              <a:t>, </a:t>
            </a:r>
            <a:r>
              <a:rPr lang="en-US" sz="1400" dirty="0" smtClean="0"/>
              <a:t>B. Rubinov, G. Ashkenasy, </a:t>
            </a:r>
            <a:r>
              <a:rPr lang="en-US" sz="1400" i="1" dirty="0" err="1" smtClean="0"/>
              <a:t>ChemPhysChem</a:t>
            </a:r>
            <a:r>
              <a:rPr lang="en-US" sz="1400" i="1" dirty="0" smtClean="0"/>
              <a:t>,</a:t>
            </a:r>
            <a:r>
              <a:rPr lang="en-US" sz="1400" dirty="0" smtClean="0"/>
              <a:t> 2011, </a:t>
            </a:r>
            <a:r>
              <a:rPr lang="en-US" sz="1400" dirty="0"/>
              <a:t>12</a:t>
            </a:r>
          </a:p>
        </p:txBody>
      </p:sp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485" y="3606373"/>
            <a:ext cx="2844000" cy="27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830337" y="6129300"/>
            <a:ext cx="3483326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sz="1400" dirty="0" smtClean="0"/>
              <a:t>H. Mihara </a:t>
            </a:r>
            <a:r>
              <a:rPr lang="en-US" sz="1400" i="1" dirty="0" smtClean="0"/>
              <a:t>et. al., </a:t>
            </a:r>
            <a:r>
              <a:rPr lang="en-US" sz="1400" dirty="0" err="1" smtClean="0"/>
              <a:t>Bioorg</a:t>
            </a:r>
            <a:r>
              <a:rPr lang="en-US" sz="1400" dirty="0"/>
              <a:t>. Med. Chem., 2004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817" y="5823846"/>
            <a:ext cx="5841343" cy="215444"/>
          </a:xfrm>
          <a:prstGeom prst="rect">
            <a:avLst/>
          </a:prstGeom>
        </p:spPr>
        <p:txBody>
          <a:bodyPr wrap="none" lIns="0" tIns="0" rIns="0" bIns="0" anchor="ctr" anchorCtr="1">
            <a:spAutoFit/>
          </a:bodyPr>
          <a:lstStyle/>
          <a:p>
            <a:r>
              <a:rPr lang="en-US" sz="1400" dirty="0"/>
              <a:t>I. </a:t>
            </a:r>
            <a:r>
              <a:rPr lang="en-US" sz="1400" dirty="0" err="1"/>
              <a:t>Weissbuch</a:t>
            </a:r>
            <a:r>
              <a:rPr lang="en-US" sz="1400" dirty="0"/>
              <a:t>, R. A. </a:t>
            </a:r>
            <a:r>
              <a:rPr lang="en-US" sz="1400" dirty="0" err="1"/>
              <a:t>Illos</a:t>
            </a:r>
            <a:r>
              <a:rPr lang="en-US" sz="1400" dirty="0"/>
              <a:t>, G. </a:t>
            </a:r>
            <a:r>
              <a:rPr lang="en-US" sz="1400" dirty="0" err="1"/>
              <a:t>Bolbach</a:t>
            </a:r>
            <a:r>
              <a:rPr lang="en-US" sz="1400" dirty="0"/>
              <a:t>, M. </a:t>
            </a:r>
            <a:r>
              <a:rPr lang="en-US" sz="1400" dirty="0" err="1"/>
              <a:t>Lahav</a:t>
            </a:r>
            <a:r>
              <a:rPr lang="en-US" sz="1400" dirty="0"/>
              <a:t>, Acc. Chem. Res. 2009, </a:t>
            </a:r>
            <a:r>
              <a:rPr lang="en-US" sz="1400" dirty="0" smtClean="0"/>
              <a:t>42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978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9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9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96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96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6" grpId="0"/>
      <p:bldP spid="16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Design – </a:t>
            </a:r>
            <a:r>
              <a:rPr lang="el-GR" dirty="0" smtClean="0">
                <a:cs typeface="Times New Roman"/>
              </a:rPr>
              <a:t>β</a:t>
            </a:r>
            <a:r>
              <a:rPr lang="en-US" dirty="0" smtClean="0">
                <a:cs typeface="Times New Roman"/>
              </a:rPr>
              <a:t>-Sheet Peptides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5048626"/>
            <a:ext cx="7200000" cy="130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3265047"/>
            <a:ext cx="7200000" cy="1349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6</a:t>
            </a:fld>
            <a:endParaRPr kumimoji="0"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428145"/>
            <a:ext cx="7200000" cy="140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2400" y="2888940"/>
            <a:ext cx="535954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Isenberg, H., K. </a:t>
            </a:r>
            <a:r>
              <a:rPr lang="en-US" sz="1400" b="0" dirty="0" err="1">
                <a:latin typeface="Times New Roman" pitchFamily="18" charset="0"/>
                <a:cs typeface="Times New Roman" pitchFamily="18" charset="0"/>
              </a:rPr>
              <a:t>Kjaer</a:t>
            </a:r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, and H. Rapaport,</a:t>
            </a:r>
            <a:r>
              <a:rPr lang="en-US" sz="1400" b="0" i="1" dirty="0">
                <a:latin typeface="Times New Roman" pitchFamily="18" charset="0"/>
                <a:cs typeface="Times New Roman" pitchFamily="18" charset="0"/>
              </a:rPr>
              <a:t> J. Am. Chem. Soc.,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. 128(38)</a:t>
            </a:r>
          </a:p>
        </p:txBody>
      </p:sp>
      <p:sp>
        <p:nvSpPr>
          <p:cNvPr id="5" name="Oval 4"/>
          <p:cNvSpPr/>
          <p:nvPr/>
        </p:nvSpPr>
        <p:spPr>
          <a:xfrm>
            <a:off x="1151619" y="3248979"/>
            <a:ext cx="1440161" cy="10801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2000" y="5094185"/>
            <a:ext cx="900100" cy="112512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923330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 dirty="0"/>
              <a:t>Structural </a:t>
            </a:r>
            <a:r>
              <a:rPr lang="en-US" dirty="0" smtClean="0"/>
              <a:t>Characterization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>
                <a:solidFill>
                  <a:schemeClr val="tx1"/>
                </a:solidFill>
              </a:rPr>
              <a:t>In </a:t>
            </a:r>
            <a:r>
              <a:rPr lang="en-US" sz="2700" dirty="0">
                <a:solidFill>
                  <a:schemeClr val="tx1"/>
                </a:solidFill>
              </a:rPr>
              <a:t>aqueous solution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7</a:t>
            </a:fld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1520" y="5906887"/>
            <a:ext cx="86409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600" dirty="0" smtClean="0">
                <a:cs typeface="Times New Roman" pitchFamily="18" charset="0"/>
              </a:rPr>
              <a:t>AFM </a:t>
            </a:r>
            <a:r>
              <a:rPr lang="en-US" sz="1600" dirty="0">
                <a:cs typeface="Times New Roman" pitchFamily="18" charset="0"/>
              </a:rPr>
              <a:t>topography images of </a:t>
            </a:r>
            <a:r>
              <a:rPr lang="en-US" sz="1600" b="1" dirty="0" smtClean="0">
                <a:cs typeface="Times New Roman" pitchFamily="18" charset="0"/>
              </a:rPr>
              <a:t>1</a:t>
            </a:r>
            <a:r>
              <a:rPr lang="en-US" sz="1600" dirty="0" smtClean="0">
                <a:cs typeface="Times New Roman" pitchFamily="18" charset="0"/>
              </a:rPr>
              <a:t> and </a:t>
            </a:r>
            <a:r>
              <a:rPr lang="en-US" sz="1600" b="1" dirty="0" smtClean="0">
                <a:cs typeface="Times New Roman" pitchFamily="18" charset="0"/>
              </a:rPr>
              <a:t>2</a:t>
            </a:r>
            <a:r>
              <a:rPr lang="en-US" sz="1600" dirty="0" smtClean="0">
                <a:cs typeface="Times New Roman" pitchFamily="18" charset="0"/>
              </a:rPr>
              <a:t> fibrils (a and b respectively, 100 </a:t>
            </a:r>
            <a:r>
              <a:rPr lang="el-GR" sz="1600" dirty="0" smtClean="0">
                <a:latin typeface="Times New Roman"/>
                <a:cs typeface="Times New Roman"/>
              </a:rPr>
              <a:t>μ</a:t>
            </a:r>
            <a:r>
              <a:rPr lang="en-US" sz="1600" dirty="0" smtClean="0">
                <a:latin typeface="Times New Roman"/>
                <a:cs typeface="Times New Roman"/>
              </a:rPr>
              <a:t>M</a:t>
            </a:r>
            <a:r>
              <a:rPr lang="en-US" sz="1600" dirty="0" smtClean="0">
                <a:cs typeface="Times New Roman" pitchFamily="18" charset="0"/>
              </a:rPr>
              <a:t>), </a:t>
            </a:r>
            <a:r>
              <a:rPr lang="en-US" sz="1600" dirty="0">
                <a:cs typeface="Times New Roman" pitchFamily="18" charset="0"/>
              </a:rPr>
              <a:t>formed after 30 minutes of equilibration (z scale = 4 nm)</a:t>
            </a:r>
            <a:endParaRPr lang="en-US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648000" y="2259270"/>
            <a:ext cx="3600000" cy="3600000"/>
            <a:chOff x="648000" y="1763815"/>
            <a:chExt cx="3600000" cy="360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00" y="1763815"/>
              <a:ext cx="3600000" cy="3600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48000" y="1763815"/>
              <a:ext cx="205184" cy="492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96000" y="2259270"/>
            <a:ext cx="3630523" cy="3600000"/>
            <a:chOff x="4896000" y="1763815"/>
            <a:chExt cx="3630523" cy="3600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000" y="1763815"/>
              <a:ext cx="3630523" cy="36000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6000" y="1763815"/>
              <a:ext cx="227626" cy="492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0" y="1403978"/>
            <a:ext cx="3960000" cy="718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00" y="1403978"/>
            <a:ext cx="3960000" cy="742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3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1752" y="146411"/>
            <a:ext cx="8534400" cy="923330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 dirty="0" smtClean="0"/>
              <a:t>From Structure to Function</a:t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Design of replication system </a:t>
            </a:r>
            <a:r>
              <a:rPr lang="en-US" sz="2700" b="1" dirty="0" smtClean="0">
                <a:solidFill>
                  <a:schemeClr val="tx1"/>
                </a:solidFill>
              </a:rPr>
              <a:t>1</a:t>
            </a:r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583795"/>
            <a:ext cx="7200000" cy="1305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4956257"/>
            <a:ext cx="6480000" cy="142507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8</a:t>
            </a:fld>
            <a:endParaRPr kumimoji="0"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972000" y="3370532"/>
            <a:ext cx="7200000" cy="1104690"/>
            <a:chOff x="180000" y="3212976"/>
            <a:chExt cx="8784000" cy="13477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3212976"/>
              <a:ext cx="8784000" cy="134772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7776" y="3833053"/>
              <a:ext cx="89768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95106" y="3833053"/>
              <a:ext cx="89768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65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E4769-0C0A-4BD1-A778-B15BE512EF9B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9699" name="Rectangle 1"/>
          <p:cNvSpPr>
            <a:spLocks noGrp="1"/>
          </p:cNvSpPr>
          <p:nvPr>
            <p:ph type="title" idx="4294967295"/>
          </p:nvPr>
        </p:nvSpPr>
        <p:spPr>
          <a:xfrm>
            <a:off x="483542" y="391420"/>
            <a:ext cx="8176918" cy="507831"/>
          </a:xfrm>
        </p:spPr>
        <p:txBody>
          <a:bodyPr wrap="none" lIns="0" tIns="0" rIns="0" bIns="0" anchor="ctr" anchorCtr="0">
            <a:spAutoFit/>
          </a:bodyPr>
          <a:lstStyle/>
          <a:p>
            <a:pPr lvl="0"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Kinetics Experiments of Replication </a:t>
            </a:r>
            <a:r>
              <a:rPr lang="en-US" dirty="0" smtClean="0">
                <a:cs typeface="Times New Roman" pitchFamily="18" charset="0"/>
              </a:rPr>
              <a:t>System</a:t>
            </a:r>
            <a:endParaRPr lang="en-US" sz="27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1753121" y="6077326"/>
            <a:ext cx="56377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de-DE" dirty="0">
                <a:cs typeface="Times New Roman" pitchFamily="18" charset="0"/>
              </a:rPr>
              <a:t>[E</a:t>
            </a:r>
            <a:r>
              <a:rPr lang="de-DE" baseline="-25000" dirty="0">
                <a:cs typeface="Times New Roman" pitchFamily="18" charset="0"/>
              </a:rPr>
              <a:t>1</a:t>
            </a:r>
            <a:r>
              <a:rPr lang="de-DE" dirty="0">
                <a:cs typeface="Times New Roman" pitchFamily="18" charset="0"/>
              </a:rPr>
              <a:t>]</a:t>
            </a:r>
            <a:r>
              <a:rPr lang="de-DE" baseline="-25000" dirty="0">
                <a:cs typeface="Times New Roman" pitchFamily="18" charset="0"/>
              </a:rPr>
              <a:t>0</a:t>
            </a:r>
            <a:r>
              <a:rPr lang="de-DE" dirty="0">
                <a:cs typeface="Times New Roman" pitchFamily="18" charset="0"/>
              </a:rPr>
              <a:t>=[N</a:t>
            </a:r>
            <a:r>
              <a:rPr lang="de-DE" baseline="-25000" dirty="0">
                <a:cs typeface="Times New Roman" pitchFamily="18" charset="0"/>
              </a:rPr>
              <a:t>1</a:t>
            </a:r>
            <a:r>
              <a:rPr lang="de-DE" dirty="0">
                <a:cs typeface="Times New Roman" pitchFamily="18" charset="0"/>
              </a:rPr>
              <a:t>]</a:t>
            </a:r>
            <a:r>
              <a:rPr lang="de-DE" baseline="-25000" dirty="0">
                <a:cs typeface="Times New Roman" pitchFamily="18" charset="0"/>
              </a:rPr>
              <a:t>0</a:t>
            </a:r>
            <a:r>
              <a:rPr lang="de-DE" dirty="0">
                <a:cs typeface="Times New Roman" pitchFamily="18" charset="0"/>
              </a:rPr>
              <a:t>= 250±10 µM; pH = 7; TCEP; Δ1 = [1]</a:t>
            </a:r>
            <a:r>
              <a:rPr lang="de-DE" baseline="-25000" dirty="0">
                <a:cs typeface="Times New Roman" pitchFamily="18" charset="0"/>
              </a:rPr>
              <a:t>t</a:t>
            </a:r>
            <a:r>
              <a:rPr lang="de-DE" dirty="0">
                <a:cs typeface="Times New Roman" pitchFamily="18" charset="0"/>
              </a:rPr>
              <a:t> – [1]</a:t>
            </a:r>
            <a:r>
              <a:rPr lang="de-DE" baseline="-25000" dirty="0">
                <a:cs typeface="Times New Roman" pitchFamily="18" charset="0"/>
              </a:rPr>
              <a:t>0</a:t>
            </a:r>
            <a:endParaRPr lang="de-DE" baseline="-25000" dirty="0"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08000" y="3429000"/>
            <a:ext cx="3960000" cy="2603900"/>
            <a:chOff x="1233487" y="1604848"/>
            <a:chExt cx="6675437" cy="4389437"/>
          </a:xfrm>
        </p:grpSpPr>
        <p:pic>
          <p:nvPicPr>
            <p:cNvPr id="94218" name="Picture 10" descr="Backgroung kinetic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7" y="1604848"/>
              <a:ext cx="6675437" cy="4389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7" name="Rectangle 9"/>
            <p:cNvSpPr>
              <a:spLocks noChangeArrowheads="1"/>
            </p:cNvSpPr>
            <p:nvPr/>
          </p:nvSpPr>
          <p:spPr bwMode="auto">
            <a:xfrm>
              <a:off x="3657599" y="4973331"/>
              <a:ext cx="364115" cy="424801"/>
            </a:xfrm>
            <a:prstGeom prst="rect">
              <a:avLst/>
            </a:prstGeom>
            <a:noFill/>
            <a:ln w="254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01.12.13 - ILASOL</a:t>
            </a:r>
            <a:endParaRPr kumimoji="0" lang="en-US" dirty="0"/>
          </a:p>
        </p:txBody>
      </p:sp>
      <p:grpSp>
        <p:nvGrpSpPr>
          <p:cNvPr id="17" name="קבוצה 18"/>
          <p:cNvGrpSpPr>
            <a:grpSpLocks noChangeAspect="1"/>
          </p:cNvGrpSpPr>
          <p:nvPr/>
        </p:nvGrpSpPr>
        <p:grpSpPr>
          <a:xfrm>
            <a:off x="4776000" y="3460782"/>
            <a:ext cx="3960000" cy="2540337"/>
            <a:chOff x="1197549" y="1512275"/>
            <a:chExt cx="7519883" cy="48240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97549" y="1512275"/>
              <a:ext cx="6748902" cy="482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7" descr="Template assisted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2" r="57230" b="88726"/>
            <a:stretch>
              <a:fillRect/>
            </a:stretch>
          </p:blipFill>
          <p:spPr bwMode="auto">
            <a:xfrm>
              <a:off x="2051720" y="1718810"/>
              <a:ext cx="2250250" cy="4950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857366" y="1789145"/>
              <a:ext cx="860066" cy="31634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116 </a:t>
              </a:r>
              <a:r>
                <a:rPr lang="el-GR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10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57364" y="3544339"/>
              <a:ext cx="662350" cy="31634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41</a:t>
              </a:r>
              <a:r>
                <a:rPr lang="el-GR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10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57364" y="4714470"/>
              <a:ext cx="662350" cy="31634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l-GR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10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57364" y="5074509"/>
              <a:ext cx="530540" cy="31634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el-GR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10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57364" y="5299535"/>
              <a:ext cx="530540" cy="31634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l-GR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1000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10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11"/>
          <p:cNvGrpSpPr>
            <a:grpSpLocks/>
          </p:cNvGrpSpPr>
          <p:nvPr/>
        </p:nvGrpSpPr>
        <p:grpSpPr bwMode="auto">
          <a:xfrm>
            <a:off x="6237185" y="4014065"/>
            <a:ext cx="1254125" cy="331788"/>
            <a:chOff x="2336" y="1818"/>
            <a:chExt cx="790" cy="209"/>
          </a:xfrm>
        </p:grpSpPr>
        <p:sp>
          <p:nvSpPr>
            <p:cNvPr id="26" name="Line 9"/>
            <p:cNvSpPr>
              <a:spLocks noChangeShapeType="1"/>
            </p:cNvSpPr>
            <p:nvPr/>
          </p:nvSpPr>
          <p:spPr bwMode="auto">
            <a:xfrm rot="12303755">
              <a:off x="2336" y="1818"/>
              <a:ext cx="227" cy="23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2500" y="1833"/>
              <a:ext cx="62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rtl="0" eaLnBrk="1" hangingPunct="1"/>
              <a:r>
                <a: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~100 - fold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1493776"/>
            <a:ext cx="4680000" cy="1722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2838865" y="6456635"/>
            <a:ext cx="614392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 rtl="0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Rubinov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N. Wagner, H.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Rapaport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Ashkenasy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Angew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. Chem. Int. Ed.,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2009. 48.</a:t>
            </a:r>
          </a:p>
        </p:txBody>
      </p:sp>
    </p:spTree>
    <p:extLst>
      <p:ext uri="{BB962C8B-B14F-4D97-AF65-F5344CB8AC3E}">
        <p14:creationId xmlns:p14="http://schemas.microsoft.com/office/powerpoint/2010/main" val="2197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11250</TotalTime>
  <Words>934</Words>
  <Application>Microsoft Office PowerPoint</Application>
  <PresentationFormat>On-screen Show (4:3)</PresentationFormat>
  <Paragraphs>175</Paragraphs>
  <Slides>17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Civic</vt:lpstr>
      <vt:lpstr>From Structure to Function: Possible Implications of β-Sheet Peptides to the Origin of Life</vt:lpstr>
      <vt:lpstr>Goals</vt:lpstr>
      <vt:lpstr>PowerPoint Presentation</vt:lpstr>
      <vt:lpstr>Self-Replication by Peptides</vt:lpstr>
      <vt:lpstr>β-Sheet Peptides (possible implications to the Origin of Life)</vt:lpstr>
      <vt:lpstr>System Design – β-Sheet Peptides</vt:lpstr>
      <vt:lpstr>Structural Characterization In aqueous solution</vt:lpstr>
      <vt:lpstr>From Structure to Function Design of replication system 1</vt:lpstr>
      <vt:lpstr>Kinetics Experiments of Replication System</vt:lpstr>
      <vt:lpstr>Full System Mechanism Two parallel processes</vt:lpstr>
      <vt:lpstr>Replication mechanism</vt:lpstr>
      <vt:lpstr>From Structure to Function Design of replication system 2</vt:lpstr>
      <vt:lpstr>Epimerization &amp; Isomerization of E2</vt:lpstr>
      <vt:lpstr>Kinetics Experiments of Replication System Template free reactions – Background reactions</vt:lpstr>
      <vt:lpstr>Kinetics Experiments of Replication System Template assisted reactions – Self-replication reactions</vt:lpstr>
      <vt:lpstr>Summary of β-Sheet Replication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m91p</dc:creator>
  <cp:lastModifiedBy>user</cp:lastModifiedBy>
  <cp:revision>199</cp:revision>
  <cp:lastPrinted>2013-06-20T09:44:36Z</cp:lastPrinted>
  <dcterms:created xsi:type="dcterms:W3CDTF">2012-03-28T10:11:32Z</dcterms:created>
  <dcterms:modified xsi:type="dcterms:W3CDTF">2013-11-30T15:08:55Z</dcterms:modified>
</cp:coreProperties>
</file>