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318" r:id="rId3"/>
    <p:sldId id="321" r:id="rId4"/>
    <p:sldId id="311" r:id="rId5"/>
    <p:sldId id="338" r:id="rId6"/>
    <p:sldId id="313" r:id="rId7"/>
    <p:sldId id="329" r:id="rId8"/>
    <p:sldId id="324" r:id="rId9"/>
    <p:sldId id="326" r:id="rId10"/>
    <p:sldId id="343" r:id="rId11"/>
    <p:sldId id="342" r:id="rId12"/>
    <p:sldId id="316" r:id="rId13"/>
    <p:sldId id="339" r:id="rId14"/>
    <p:sldId id="34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41" autoAdjust="0"/>
    <p:restoredTop sz="99807" autoAdjust="0"/>
  </p:normalViewPr>
  <p:slideViewPr>
    <p:cSldViewPr>
      <p:cViewPr>
        <p:scale>
          <a:sx n="53" d="100"/>
          <a:sy n="53" d="100"/>
        </p:scale>
        <p:origin x="-3010" y="-9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99626-64F8-4F16-B6A8-65B663BF8778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B0707-6F59-4A03-96C1-3AA7DF212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1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707-6F59-4A03-96C1-3AA7DF212C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17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7B23B4-6245-4E78-BF93-E565A0D8E069}" type="slidenum">
              <a:rPr lang="he-IL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707-6F59-4A03-96C1-3AA7DF212C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22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707-6F59-4A03-96C1-3AA7DF212C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99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707-6F59-4A03-96C1-3AA7DF212C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28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707-6F59-4A03-96C1-3AA7DF212C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4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707-6F59-4A03-96C1-3AA7DF212C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7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4AC337-6016-47EE-B9EC-618FC8943876}" type="slidenum">
              <a:rPr lang="he-IL" altLang="en-US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5800"/>
            <a:ext cx="4567238" cy="3427413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707-6F59-4A03-96C1-3AA7DF212C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81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8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1865" indent="-269948" defTabSz="9148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79792" indent="-215958" defTabSz="9148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1709" indent="-215958" defTabSz="9148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3626" indent="-215958" defTabSz="9148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5543" indent="-215958" defTabSz="914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07459" indent="-215958" defTabSz="914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39376" indent="-215958" defTabSz="914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1293" indent="-215958" defTabSz="914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6B1EDB1-1FF4-49C2-B84E-4167DEBBF75E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DCEA73-76AE-402E-BE7D-84D186E511FF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707-6F59-4A03-96C1-3AA7DF212C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66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9B0915-D1D1-4CD4-A46B-0D604F8EC78A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B0707-6F59-4A03-96C1-3AA7DF212C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0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6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5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1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5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5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6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6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8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0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8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7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A286-061C-4595-835D-4AE2E1901B1B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EFA77-6A44-4BB6-A852-C0202519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7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074"/>
            <a:ext cx="9144000" cy="360045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Could Planets orbiting Red Dwarf Stars support Oxygenic Photosynthesis and hence Complex Life?</a:t>
            </a:r>
            <a:br>
              <a:rPr lang="en-US" dirty="0" smtClean="0"/>
            </a:br>
            <a:r>
              <a:rPr lang="en-US" dirty="0" smtClean="0"/>
              <a:t>- A reappraisal and update.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352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Joe Gale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Institute of Life Sciences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Hebrew University of Jerusalem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                      ILASOL 2013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6019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b="0" dirty="0" smtClean="0"/>
              <a:t>Crick’s </a:t>
            </a:r>
            <a:r>
              <a:rPr lang="en-US" sz="2400" b="0" dirty="0" err="1" smtClean="0"/>
              <a:t>querty</a:t>
            </a:r>
            <a:r>
              <a:rPr lang="en-US" sz="2400" b="0" dirty="0" smtClean="0"/>
              <a:t> explanation</a:t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- THE genetic code, with its four basis’, is the one combination which gives the least number of errors on replication.  The standard set of ~20 amino acids are not those which would appear by random*.</a:t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- </a:t>
            </a:r>
            <a:r>
              <a:rPr lang="en-US" sz="2400" b="0" smtClean="0"/>
              <a:t>In photosynthesis, Ron </a:t>
            </a:r>
            <a:r>
              <a:rPr lang="en-US" sz="2400" b="0" dirty="0" smtClean="0"/>
              <a:t>Milo** calculated THAT THE 680-700nm absorbing reaction centers MAXIMIZE  charge separation  EFFICIENCY in terms of photons used. </a:t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>
                <a:solidFill>
                  <a:srgbClr val="0070C0"/>
                </a:solidFill>
              </a:rPr>
              <a:t>Evolutionary Conservatism in photosynthesis is not absolute:</a:t>
            </a:r>
            <a:r>
              <a:rPr lang="en-US" sz="2400" b="0" dirty="0">
                <a:solidFill>
                  <a:srgbClr val="0070C0"/>
                </a:solidFill>
              </a:rPr>
              <a:t/>
            </a:r>
            <a:br>
              <a:rPr lang="en-US" sz="2400" b="0" dirty="0">
                <a:solidFill>
                  <a:srgbClr val="0070C0"/>
                </a:solidFill>
              </a:rPr>
            </a:br>
            <a:r>
              <a:rPr lang="en-US" sz="2400" b="0" dirty="0" err="1" smtClean="0">
                <a:solidFill>
                  <a:srgbClr val="0070C0"/>
                </a:solidFill>
              </a:rPr>
              <a:t>e.g</a:t>
            </a:r>
            <a:r>
              <a:rPr lang="en-US" sz="2400" b="0" dirty="0" smtClean="0"/>
              <a:t>- leaves of higher plants have evolved to transmit and reflect NIR and thus  reduce water loss. Evidently this was often of greater adaptive value than More photosynthesis.</a:t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1600" b="0" dirty="0" smtClean="0"/>
              <a:t>* </a:t>
            </a:r>
            <a:r>
              <a:rPr lang="en-US" sz="1600" b="0" dirty="0" err="1"/>
              <a:t>p</a:t>
            </a:r>
            <a:r>
              <a:rPr lang="en-US" sz="1600" b="0" dirty="0" err="1" smtClean="0"/>
              <a:t>hilip</a:t>
            </a:r>
            <a:r>
              <a:rPr lang="en-US" sz="1600" b="0" dirty="0" smtClean="0"/>
              <a:t> </a:t>
            </a:r>
            <a:r>
              <a:rPr lang="en-US" sz="1600" b="0" dirty="0"/>
              <a:t>and </a:t>
            </a:r>
            <a:r>
              <a:rPr lang="en-US" sz="1600" b="0" dirty="0" err="1"/>
              <a:t>freeland</a:t>
            </a:r>
            <a:r>
              <a:rPr lang="en-US" sz="1600" b="0" dirty="0"/>
              <a:t> – Astrobiology, 11:235-40, 2011</a:t>
            </a:r>
            <a:br>
              <a:rPr lang="en-US" sz="1600" b="0" dirty="0"/>
            </a:br>
            <a:r>
              <a:rPr lang="en-US" sz="1600" b="0" dirty="0"/>
              <a:t>** Milo </a:t>
            </a:r>
            <a:r>
              <a:rPr lang="en-US" sz="1600" b="0" dirty="0" smtClean="0"/>
              <a:t>–PHOTOSYN. Res. 101:59-67, 2009</a:t>
            </a:r>
            <a:r>
              <a:rPr lang="en-US" sz="1600" b="0" dirty="0"/>
              <a:t/>
            </a:r>
            <a:br>
              <a:rPr lang="en-US" sz="1600" b="0" dirty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endParaRPr lang="en-US" sz="1800" b="0" dirty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>
          <a:xfrm>
            <a:off x="0" y="76200"/>
            <a:ext cx="9144000" cy="6096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altLang="en-US" sz="3600" dirty="0" smtClean="0">
                <a:solidFill>
                  <a:schemeClr val="tx1"/>
                </a:solidFill>
              </a:rPr>
              <a:t>Genetic code and Photosynthesis conservatism</a:t>
            </a:r>
          </a:p>
        </p:txBody>
      </p:sp>
    </p:spTree>
    <p:extLst>
      <p:ext uri="{BB962C8B-B14F-4D97-AF65-F5344CB8AC3E}">
        <p14:creationId xmlns:p14="http://schemas.microsoft.com/office/powerpoint/2010/main" val="197089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21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067800" cy="609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0"/>
            <a:ext cx="82296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Optical properties of average leaves, which evolved on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Earth, in the Near Infra Red.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1828800"/>
            <a:ext cx="173432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Low Absorbance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67000" y="2198132"/>
            <a:ext cx="609600" cy="168806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2000" y="3352800"/>
            <a:ext cx="3352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An adaptation which reduces plant water loss. Little ecological  pressure to evolve NIR </a:t>
            </a:r>
            <a:r>
              <a:rPr lang="en-US" dirty="0" err="1" smtClean="0"/>
              <a:t>photosyn</a:t>
            </a:r>
            <a:r>
              <a:rPr lang="en-US" dirty="0"/>
              <a:t>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20000">
            <a:off x="1599497" y="-1106733"/>
            <a:ext cx="6785647" cy="9143793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562600" y="1981201"/>
            <a:ext cx="146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r>
              <a:rPr lang="en-US" baseline="30000" dirty="0" smtClean="0"/>
              <a:t>o</a:t>
            </a:r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3200400"/>
            <a:ext cx="1312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</a:t>
            </a:r>
            <a:r>
              <a:rPr lang="en-US" baseline="30000" dirty="0" smtClean="0"/>
              <a:t>o</a:t>
            </a:r>
            <a:r>
              <a:rPr lang="en-US" dirty="0" smtClean="0"/>
              <a:t>Latitude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715000" y="2209800"/>
            <a:ext cx="5334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629400" y="3465164"/>
            <a:ext cx="533400" cy="4972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33600" y="2209800"/>
            <a:ext cx="13335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 at </a:t>
            </a:r>
            <a:r>
              <a:rPr lang="en-US" dirty="0" err="1" smtClean="0"/>
              <a:t>Pmax</a:t>
            </a:r>
            <a:endParaRPr lang="en-US" dirty="0" smtClean="0"/>
          </a:p>
          <a:p>
            <a:r>
              <a:rPr lang="en-US" dirty="0" smtClean="0"/>
              <a:t>(Maximum</a:t>
            </a:r>
          </a:p>
          <a:p>
            <a:r>
              <a:rPr lang="en-US" dirty="0" smtClean="0"/>
              <a:t>P Rate)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133600" y="3962400"/>
            <a:ext cx="832526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2200" y="3962400"/>
            <a:ext cx="9144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458200" y="228600"/>
            <a:ext cx="260931" cy="6629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0"/>
            <a:ext cx="565731" cy="1828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152399" y="2209800"/>
            <a:ext cx="772396" cy="4419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819400" y="3962400"/>
            <a:ext cx="8382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76600" y="3962400"/>
            <a:ext cx="762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10000" y="3962400"/>
            <a:ext cx="6858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343400" y="3962400"/>
            <a:ext cx="64892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992320" y="3962400"/>
            <a:ext cx="57028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635752" y="3944112"/>
            <a:ext cx="4572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371333" y="3962400"/>
            <a:ext cx="410467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027667" y="4419600"/>
            <a:ext cx="258066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133600" y="3962400"/>
            <a:ext cx="3810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482507" y="-1"/>
            <a:ext cx="5737693" cy="184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96100" y="1981201"/>
            <a:ext cx="2400300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Solar EMR above </a:t>
            </a:r>
            <a:r>
              <a:rPr lang="en-US" dirty="0" err="1" smtClean="0"/>
              <a:t>Pmax</a:t>
            </a:r>
            <a:r>
              <a:rPr lang="en-US" dirty="0" smtClean="0"/>
              <a:t>. </a:t>
            </a:r>
            <a:r>
              <a:rPr lang="en-US" dirty="0"/>
              <a:t>Water </a:t>
            </a:r>
            <a:r>
              <a:rPr lang="en-US" dirty="0" smtClean="0"/>
              <a:t>use increases.</a:t>
            </a:r>
          </a:p>
          <a:p>
            <a:r>
              <a:rPr lang="en-US" dirty="0" smtClean="0"/>
              <a:t>Photos. may decline.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8" idx="1"/>
          </p:cNvCxnSpPr>
          <p:nvPr/>
        </p:nvCxnSpPr>
        <p:spPr>
          <a:xfrm flipH="1">
            <a:off x="4572000" y="2442866"/>
            <a:ext cx="2324100" cy="838199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572000" y="2133600"/>
            <a:ext cx="1409700" cy="167640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2318266"/>
            <a:ext cx="1238250" cy="1424464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810000" y="2590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57600" y="2743200"/>
            <a:ext cx="838200" cy="106680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76600" y="3385066"/>
            <a:ext cx="381000" cy="424934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447800" y="6324600"/>
            <a:ext cx="1528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NOT TO SCALE</a:t>
            </a:r>
            <a:endParaRPr lang="en-US" u="sng" dirty="0"/>
          </a:p>
        </p:txBody>
      </p:sp>
      <p:sp>
        <p:nvSpPr>
          <p:cNvPr id="52" name="TextBox 51"/>
          <p:cNvSpPr txBox="1"/>
          <p:nvPr/>
        </p:nvSpPr>
        <p:spPr>
          <a:xfrm>
            <a:off x="-76200" y="3742730"/>
            <a:ext cx="2133600" cy="258532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Star facing side of </a:t>
            </a:r>
          </a:p>
          <a:p>
            <a:r>
              <a:rPr lang="en-US" b="1" dirty="0" smtClean="0"/>
              <a:t>RD orbiting planets</a:t>
            </a:r>
          </a:p>
          <a:p>
            <a:r>
              <a:rPr lang="en-US" b="1" dirty="0" smtClean="0"/>
              <a:t>would be exposed </a:t>
            </a:r>
          </a:p>
          <a:p>
            <a:r>
              <a:rPr lang="en-US" b="1" dirty="0" smtClean="0"/>
              <a:t>to </a:t>
            </a:r>
            <a:r>
              <a:rPr lang="en-US" b="1" u="sng" dirty="0" smtClean="0"/>
              <a:t>continuous</a:t>
            </a:r>
            <a:r>
              <a:rPr lang="en-US" b="1" dirty="0" smtClean="0"/>
              <a:t>  irradiation. Some regions, before the</a:t>
            </a:r>
          </a:p>
          <a:p>
            <a:r>
              <a:rPr lang="en-US" b="1" dirty="0" smtClean="0"/>
              <a:t>Terminator, would receive optimum PAR intensity. 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04802" y="6629400"/>
            <a:ext cx="4687518" cy="433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549863" y="3053581"/>
            <a:ext cx="416263" cy="756419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99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u="sng" dirty="0" smtClean="0"/>
              <a:t>Conclusions on the presence of</a:t>
            </a:r>
            <a:br>
              <a:rPr lang="en-US" sz="3200" u="sng" dirty="0" smtClean="0"/>
            </a:br>
            <a:r>
              <a:rPr lang="en-US" sz="3200" u="sng" dirty="0" smtClean="0"/>
              <a:t>Earth-like and NIR Oxygenic Photosynthesis on Red Dwarf orbiting planet</a:t>
            </a:r>
            <a:r>
              <a:rPr lang="en-US" sz="3200" dirty="0" smtClean="0"/>
              <a:t>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Possible and Likely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65913"/>
            <a:ext cx="9143999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Complex Life could evolve.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819947"/>
            <a:ext cx="91440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Although time-wise the evolution (on Earth) from </a:t>
            </a:r>
            <a:r>
              <a:rPr lang="en-US" sz="3200" smtClean="0"/>
              <a:t>first land </a:t>
            </a:r>
            <a:r>
              <a:rPr lang="en-US" sz="3200" dirty="0" smtClean="0"/>
              <a:t>life to Intelligent Civilizations was short (0.5Gy) it was a highly unlikely, statistically improbable event.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896618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   </a:t>
            </a:r>
            <a:r>
              <a:rPr lang="en-US" sz="5400" dirty="0" smtClean="0"/>
              <a:t>Intelligent Life??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8349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FF0000"/>
                </a:solidFill>
              </a:rPr>
              <a:t>“Update – November 26, 2013”</a:t>
            </a:r>
          </a:p>
          <a:p>
            <a:endParaRPr lang="en-US" sz="2000" u="sng" dirty="0" smtClean="0">
              <a:solidFill>
                <a:srgbClr val="FF0000"/>
              </a:solidFill>
            </a:endParaRPr>
          </a:p>
          <a:p>
            <a:r>
              <a:rPr lang="en-US" sz="2000" u="sng" dirty="0" smtClean="0">
                <a:solidFill>
                  <a:srgbClr val="FF0000"/>
                </a:solidFill>
              </a:rPr>
              <a:t>From analysis of </a:t>
            </a:r>
            <a:r>
              <a:rPr lang="en-US" sz="2000" u="sng" dirty="0" err="1" smtClean="0">
                <a:solidFill>
                  <a:srgbClr val="FF0000"/>
                </a:solidFill>
              </a:rPr>
              <a:t>Kepler</a:t>
            </a:r>
            <a:r>
              <a:rPr lang="en-US" sz="2000" u="sng" dirty="0" smtClean="0">
                <a:solidFill>
                  <a:srgbClr val="FF0000"/>
                </a:solidFill>
              </a:rPr>
              <a:t> data on ~ 600, G (</a:t>
            </a:r>
            <a:r>
              <a:rPr lang="en-US" sz="2000" u="sng" dirty="0" err="1" smtClean="0">
                <a:solidFill>
                  <a:srgbClr val="FF0000"/>
                </a:solidFill>
              </a:rPr>
              <a:t>sunlike</a:t>
            </a:r>
            <a:r>
              <a:rPr lang="en-US" sz="2000" u="sng" dirty="0" smtClean="0">
                <a:solidFill>
                  <a:srgbClr val="FF0000"/>
                </a:solidFill>
              </a:rPr>
              <a:t>) Stars</a:t>
            </a:r>
          </a:p>
          <a:p>
            <a:r>
              <a:rPr lang="en-US" sz="2000" u="sng" dirty="0">
                <a:solidFill>
                  <a:srgbClr val="FF0000"/>
                </a:solidFill>
              </a:rPr>
              <a:t/>
            </a:r>
            <a:br>
              <a:rPr lang="en-US" sz="2000" u="sng" dirty="0">
                <a:solidFill>
                  <a:srgbClr val="FF0000"/>
                </a:solidFill>
              </a:rPr>
            </a:br>
            <a:r>
              <a:rPr lang="en-US" sz="2000" dirty="0" smtClean="0"/>
              <a:t>22% </a:t>
            </a:r>
            <a:r>
              <a:rPr lang="en-US" sz="2000" dirty="0"/>
              <a:t>of </a:t>
            </a:r>
            <a:r>
              <a:rPr lang="en-US" sz="2000" u="sng" dirty="0"/>
              <a:t>Sun-like G stars</a:t>
            </a:r>
            <a:r>
              <a:rPr lang="en-US" sz="2000" dirty="0"/>
              <a:t> –estimated to have </a:t>
            </a:r>
            <a:r>
              <a:rPr lang="en-US" sz="2000" dirty="0" smtClean="0"/>
              <a:t>at </a:t>
            </a:r>
            <a:r>
              <a:rPr lang="en-US" sz="2000" dirty="0"/>
              <a:t>least one </a:t>
            </a:r>
            <a:r>
              <a:rPr lang="en-US" sz="2000" dirty="0" smtClean="0"/>
              <a:t>Earth mass, HZ planet: </a:t>
            </a:r>
            <a:r>
              <a:rPr lang="en-US" sz="2000" dirty="0"/>
              <a:t>a </a:t>
            </a:r>
            <a:r>
              <a:rPr lang="en-US" sz="2000" dirty="0" smtClean="0"/>
              <a:t>total </a:t>
            </a:r>
            <a:r>
              <a:rPr lang="en-US" sz="2000" dirty="0"/>
              <a:t>of </a:t>
            </a:r>
            <a:r>
              <a:rPr lang="en-US" sz="2000" dirty="0" smtClean="0"/>
              <a:t>??G in </a:t>
            </a:r>
            <a:r>
              <a:rPr lang="en-US" sz="2000" dirty="0"/>
              <a:t>the Milky </a:t>
            </a:r>
            <a:r>
              <a:rPr lang="en-US" sz="2000" dirty="0" smtClean="0"/>
              <a:t>Way Galaxy ( </a:t>
            </a:r>
            <a:r>
              <a:rPr lang="en-US" sz="2000" dirty="0" err="1"/>
              <a:t>Petigura</a:t>
            </a:r>
            <a:r>
              <a:rPr lang="en-US" sz="2000" dirty="0"/>
              <a:t>, et al, Proc. Nat. Ac. Sc. </a:t>
            </a:r>
            <a:r>
              <a:rPr lang="en-US" sz="2000" dirty="0" smtClean="0"/>
              <a:t>110: 19273-8).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The </a:t>
            </a:r>
            <a:r>
              <a:rPr lang="en-US" sz="2400" dirty="0">
                <a:solidFill>
                  <a:srgbClr val="00B050"/>
                </a:solidFill>
              </a:rPr>
              <a:t>existence </a:t>
            </a:r>
            <a:r>
              <a:rPr lang="en-US" sz="2400" dirty="0" smtClean="0">
                <a:solidFill>
                  <a:srgbClr val="00B050"/>
                </a:solidFill>
              </a:rPr>
              <a:t>in the Milky Way </a:t>
            </a:r>
            <a:r>
              <a:rPr lang="en-US" sz="2400" dirty="0" err="1" smtClean="0">
                <a:solidFill>
                  <a:srgbClr val="00B050"/>
                </a:solidFill>
              </a:rPr>
              <a:t>Galazy</a:t>
            </a:r>
            <a:r>
              <a:rPr lang="en-US" sz="2400" dirty="0" smtClean="0">
                <a:solidFill>
                  <a:srgbClr val="00B050"/>
                </a:solidFill>
              </a:rPr>
              <a:t> of life and even </a:t>
            </a:r>
            <a:r>
              <a:rPr lang="en-US" sz="2400" dirty="0">
                <a:solidFill>
                  <a:srgbClr val="00B050"/>
                </a:solidFill>
              </a:rPr>
              <a:t>technologically competent, communicating </a:t>
            </a:r>
            <a:r>
              <a:rPr lang="en-US" sz="2400" dirty="0" smtClean="0">
                <a:solidFill>
                  <a:srgbClr val="00B050"/>
                </a:solidFill>
              </a:rPr>
              <a:t>civilizations on RD and G stars is </a:t>
            </a:r>
            <a:r>
              <a:rPr lang="en-US" sz="2400" dirty="0">
                <a:solidFill>
                  <a:srgbClr val="00B050"/>
                </a:solidFill>
              </a:rPr>
              <a:t>of </a:t>
            </a:r>
            <a:r>
              <a:rPr lang="en-US" sz="2400" dirty="0" smtClean="0">
                <a:solidFill>
                  <a:srgbClr val="00B050"/>
                </a:solidFill>
              </a:rPr>
              <a:t>much higher </a:t>
            </a:r>
            <a:r>
              <a:rPr lang="en-US" sz="2400" dirty="0">
                <a:solidFill>
                  <a:srgbClr val="00B050"/>
                </a:solidFill>
              </a:rPr>
              <a:t>probability than previously thought – back to Fermi’s Paradox!</a:t>
            </a:r>
            <a:br>
              <a:rPr lang="en-US" sz="2400" dirty="0">
                <a:solidFill>
                  <a:srgbClr val="00B050"/>
                </a:solidFill>
              </a:rPr>
            </a:br>
            <a:endParaRPr lang="en-US" sz="2400" dirty="0" smtClean="0">
              <a:solidFill>
                <a:srgbClr val="00B050"/>
              </a:solidFill>
            </a:endParaRPr>
          </a:p>
          <a:p>
            <a:pPr algn="ctr"/>
            <a:r>
              <a:rPr lang="en-US" sz="4000" u="sng" dirty="0" smtClean="0">
                <a:solidFill>
                  <a:srgbClr val="FF0000"/>
                </a:solidFill>
              </a:rPr>
              <a:t>BUT, Caveat Emptor!!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Close-up study </a:t>
            </a:r>
            <a:r>
              <a:rPr lang="en-US" sz="2400" dirty="0"/>
              <a:t>of extra Solar </a:t>
            </a:r>
            <a:r>
              <a:rPr lang="en-US" sz="2400" dirty="0" smtClean="0"/>
              <a:t>Systems, </a:t>
            </a:r>
            <a:r>
              <a:rPr lang="en-US" sz="2400" dirty="0"/>
              <a:t>by visiting </a:t>
            </a:r>
            <a:r>
              <a:rPr lang="en-US" sz="2400" dirty="0" smtClean="0"/>
              <a:t>starships or probes, to </a:t>
            </a:r>
            <a:r>
              <a:rPr lang="en-US" sz="2400" dirty="0"/>
              <a:t>confirm the above speculations,  and </a:t>
            </a:r>
            <a:r>
              <a:rPr lang="en-US" sz="2400" dirty="0">
                <a:solidFill>
                  <a:srgbClr val="FF0000"/>
                </a:solidFill>
              </a:rPr>
              <a:t>two way communication </a:t>
            </a:r>
            <a:r>
              <a:rPr lang="en-US" sz="2400" dirty="0"/>
              <a:t>with another Civilization, are </a:t>
            </a:r>
            <a:r>
              <a:rPr lang="en-US" sz="2400" dirty="0">
                <a:solidFill>
                  <a:srgbClr val="FF0000"/>
                </a:solidFill>
              </a:rPr>
              <a:t>not feasible </a:t>
            </a:r>
            <a:r>
              <a:rPr lang="en-US" sz="2400" dirty="0"/>
              <a:t>with the most optimistic </a:t>
            </a:r>
            <a:r>
              <a:rPr lang="en-US" sz="2400" dirty="0" smtClean="0"/>
              <a:t>projection of </a:t>
            </a:r>
            <a:r>
              <a:rPr lang="en-US" sz="2400" dirty="0" smtClean="0">
                <a:solidFill>
                  <a:srgbClr val="FF0000"/>
                </a:solidFill>
              </a:rPr>
              <a:t>today’s</a:t>
            </a:r>
            <a:r>
              <a:rPr lang="en-US" sz="2400" dirty="0" smtClean="0"/>
              <a:t> </a:t>
            </a:r>
            <a:r>
              <a:rPr lang="en-US" sz="2400" dirty="0"/>
              <a:t>science and technology</a:t>
            </a:r>
            <a:r>
              <a:rPr lang="en-US" sz="2000" dirty="0"/>
              <a:t>. </a:t>
            </a:r>
            <a:endParaRPr lang="en-US" sz="2000" dirty="0" smtClean="0"/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Tomorrow</a:t>
            </a:r>
            <a:r>
              <a:rPr lang="en-US" sz="4000" dirty="0">
                <a:solidFill>
                  <a:srgbClr val="FF0000"/>
                </a:solidFill>
              </a:rPr>
              <a:t>????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27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Why was Oxygen so essential for the Evolution of Complex Life on Earth?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091863" cy="38164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US" sz="32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Oxygen (and hence ozone) produced by oxygenic photosynthesis absorbs UV.  Allowed life to emerge from the sea to land.</a:t>
            </a:r>
          </a:p>
          <a:p>
            <a:pPr marL="285750" indent="-285750">
              <a:buFontTx/>
              <a:buChar char="-"/>
            </a:pPr>
            <a:endParaRPr lang="en-US" sz="32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Enabled aerobic respiration.</a:t>
            </a:r>
          </a:p>
          <a:p>
            <a:endParaRPr lang="en-US" sz="3200" dirty="0" smtClean="0"/>
          </a:p>
          <a:p>
            <a:r>
              <a:rPr lang="en-US" dirty="0" smtClean="0"/>
              <a:t> 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6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Oxygen hist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4495800" y="609600"/>
            <a:ext cx="184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IIIi</a:t>
            </a:r>
          </a:p>
        </p:txBody>
      </p:sp>
      <p:sp>
        <p:nvSpPr>
          <p:cNvPr id="36868" name="Text Box 10"/>
          <p:cNvSpPr txBox="1">
            <a:spLocks noChangeArrowheads="1"/>
          </p:cNvSpPr>
          <p:nvPr/>
        </p:nvSpPr>
        <p:spPr bwMode="auto">
          <a:xfrm>
            <a:off x="5105400" y="533400"/>
            <a:ext cx="2406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>
                <a:solidFill>
                  <a:schemeClr val="tx1"/>
                </a:solidFill>
              </a:rPr>
              <a:t>“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4800" y="5562600"/>
            <a:ext cx="8710612" cy="107721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u="sng" dirty="0">
                <a:solidFill>
                  <a:srgbClr val="00B0F0"/>
                </a:solidFill>
              </a:rPr>
              <a:t>Oxygenic </a:t>
            </a:r>
            <a:r>
              <a:rPr lang="en-US" altLang="en-US" sz="3200" u="sng" dirty="0" smtClean="0">
                <a:solidFill>
                  <a:srgbClr val="00B0F0"/>
                </a:solidFill>
              </a:rPr>
              <a:t>Photosynthesis </a:t>
            </a:r>
            <a:r>
              <a:rPr lang="en-US" altLang="en-US" sz="3200" dirty="0">
                <a:solidFill>
                  <a:srgbClr val="002060"/>
                </a:solidFill>
              </a:rPr>
              <a:t>and the Evolution </a:t>
            </a:r>
            <a:r>
              <a:rPr lang="en-US" altLang="en-US" sz="3200" dirty="0" smtClean="0">
                <a:solidFill>
                  <a:srgbClr val="002060"/>
                </a:solidFill>
              </a:rPr>
              <a:t>of</a:t>
            </a:r>
          </a:p>
          <a:p>
            <a:pPr algn="ctr" eaLnBrk="1" hangingPunct="1"/>
            <a:r>
              <a:rPr lang="en-US" altLang="en-US" sz="3200" dirty="0" smtClean="0">
                <a:solidFill>
                  <a:srgbClr val="002060"/>
                </a:solidFill>
              </a:rPr>
              <a:t>Earth’s Atmosphere and Complex Life</a:t>
            </a:r>
            <a:endParaRPr lang="en-US" altLang="en-US" sz="3200" dirty="0">
              <a:solidFill>
                <a:srgbClr val="002060"/>
              </a:solidFill>
            </a:endParaRPr>
          </a:p>
        </p:txBody>
      </p:sp>
      <p:sp>
        <p:nvSpPr>
          <p:cNvPr id="36870" name="TextBox 1"/>
          <p:cNvSpPr txBox="1">
            <a:spLocks noChangeArrowheads="1"/>
          </p:cNvSpPr>
          <p:nvPr/>
        </p:nvSpPr>
        <p:spPr bwMode="auto">
          <a:xfrm>
            <a:off x="7162800" y="1905000"/>
            <a:ext cx="457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rtl="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tx1"/>
              </a:solidFill>
            </a:endParaRPr>
          </a:p>
        </p:txBody>
      </p:sp>
      <p:cxnSp>
        <p:nvCxnSpPr>
          <p:cNvPr id="36871" name="Straight Arrow Connector 3"/>
          <p:cNvCxnSpPr>
            <a:cxnSpLocks noChangeShapeType="1"/>
          </p:cNvCxnSpPr>
          <p:nvPr/>
        </p:nvCxnSpPr>
        <p:spPr bwMode="auto">
          <a:xfrm flipV="1">
            <a:off x="4768850" y="1943100"/>
            <a:ext cx="2743200" cy="3733800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"/>
          <p:cNvCxnSpPr/>
          <p:nvPr/>
        </p:nvCxnSpPr>
        <p:spPr>
          <a:xfrm flipV="1">
            <a:off x="4434681" y="3429000"/>
            <a:ext cx="122237" cy="22860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33800" y="1800225"/>
            <a:ext cx="137313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Early Ice Age</a:t>
            </a:r>
            <a:endParaRPr lang="en-US" dirty="0"/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>
            <a:off x="5106933" y="1984891"/>
            <a:ext cx="37946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848600" y="2057400"/>
            <a:ext cx="304800" cy="1752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4681" y="736600"/>
            <a:ext cx="333771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Cambrian “Explosion”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477000" y="1600200"/>
            <a:ext cx="15621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477000" y="1259820"/>
            <a:ext cx="0" cy="3403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5600" y="251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Non-Oxygenic</a:t>
            </a:r>
            <a:endParaRPr lang="en-US" u="sng" dirty="0">
              <a:solidFill>
                <a:srgbClr val="00B05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943100" y="533400"/>
            <a:ext cx="38100" cy="3352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43100" y="3848100"/>
            <a:ext cx="6972300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0" y="2857500"/>
            <a:ext cx="1447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First </a:t>
            </a:r>
          </a:p>
          <a:p>
            <a:r>
              <a:rPr lang="en-US" dirty="0" smtClean="0"/>
              <a:t>Eukaryotic </a:t>
            </a:r>
          </a:p>
          <a:p>
            <a:r>
              <a:rPr lang="en-US" dirty="0" smtClean="0"/>
              <a:t>Green algae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696200" y="2286000"/>
            <a:ext cx="0" cy="6477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67200" y="1259820"/>
            <a:ext cx="501650" cy="4165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1" y="838200"/>
            <a:ext cx="2286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High Oxygen, enabling</a:t>
            </a:r>
          </a:p>
          <a:p>
            <a:r>
              <a:rPr lang="en-US" dirty="0" smtClean="0"/>
              <a:t>Aerobic Respiration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2" idx="3"/>
          </p:cNvCxnSpPr>
          <p:nvPr/>
        </p:nvCxnSpPr>
        <p:spPr>
          <a:xfrm>
            <a:off x="4343401" y="1161366"/>
            <a:ext cx="3276599" cy="1124634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1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Why Oxygenic Photosynthesis and Complex Life on Red Dwarf (RD) orbiting </a:t>
            </a:r>
            <a:r>
              <a:rPr lang="en-US" sz="3600" smtClean="0">
                <a:solidFill>
                  <a:schemeClr val="bg1"/>
                </a:solidFill>
              </a:rPr>
              <a:t>Planets are </a:t>
            </a:r>
            <a:r>
              <a:rPr lang="en-US" sz="3600" dirty="0" smtClean="0">
                <a:solidFill>
                  <a:schemeClr val="bg1"/>
                </a:solidFill>
              </a:rPr>
              <a:t>possible: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57847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Although most stars orbit each other in groups of two or three, planets orbiting one or more stars may have strange, but not life impossible climates (2 or three Suns).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RDs are long lived – an </a:t>
            </a:r>
            <a:r>
              <a:rPr lang="en-US" sz="2400" i="1" dirty="0"/>
              <a:t>apparent</a:t>
            </a:r>
            <a:r>
              <a:rPr lang="en-US" sz="2400" dirty="0"/>
              <a:t> requirement for the evolution of complex life forms.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Although early RD star life is characterized by flares and much UV, they are later more quiescent.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Tidally locked planets have been calculated to have quite mild climates, with winds not exceeding 5-10m s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, even at the Terminator.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EMR radiation of RDs contains much energy in the 300-400nm PAR (Photosynthetically Active Radiation) waveband.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There is no theoretical cut off for PAR at 700nm. It could extend into the NIR of RD radiation.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Earth benefits from the stabilizing effect of a massive Moon. Tidal locking would ensure orbital stability. No Moon required!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756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www.e-education.psu.edu/astro801/files/astro801/image/Lesson%203/648px-Wiens_law_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2971800" y="76200"/>
            <a:ext cx="152400" cy="60198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038600" y="76200"/>
            <a:ext cx="0" cy="6019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4295775" y="76200"/>
            <a:ext cx="48482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chemeClr val="tx2"/>
                </a:solidFill>
              </a:rPr>
              <a:t>Radiation as a function of Black Body </a:t>
            </a:r>
            <a:r>
              <a:rPr lang="en-US" altLang="en-US" sz="2800" b="1" u="sng" dirty="0" smtClean="0">
                <a:solidFill>
                  <a:schemeClr val="tx2"/>
                </a:solidFill>
              </a:rPr>
              <a:t>Temperature</a:t>
            </a:r>
            <a:endParaRPr lang="en-US" altLang="en-US" sz="2800" b="1" u="sng" dirty="0">
              <a:solidFill>
                <a:schemeClr val="tx2"/>
              </a:solidFill>
            </a:endParaRPr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5033513" y="1458912"/>
            <a:ext cx="371792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chemeClr val="accent3">
                    <a:lumMod val="75000"/>
                  </a:schemeClr>
                </a:solidFill>
              </a:rPr>
              <a:t>Waveband of Oxygenic Photosynthesis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415624" y="1752600"/>
            <a:ext cx="1647826" cy="29391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10200" y="2362200"/>
            <a:ext cx="3217863" cy="64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Note: Sun’s surface temperature</a:t>
            </a:r>
          </a:p>
          <a:p>
            <a:pPr>
              <a:defRPr/>
            </a:pPr>
            <a:r>
              <a:rPr lang="en-US" dirty="0"/>
              <a:t>           ~ 5,800</a:t>
            </a:r>
            <a:r>
              <a:rPr lang="en-US" baseline="30000" dirty="0"/>
              <a:t>o</a:t>
            </a:r>
            <a:r>
              <a:rPr lang="en-US" dirty="0"/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3377644"/>
            <a:ext cx="1676400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 Red Dwarf Stars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572000" y="3846513"/>
            <a:ext cx="1524000" cy="11064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2046514"/>
            <a:ext cx="1053193" cy="0"/>
          </a:xfrm>
          <a:prstGeom prst="straightConnector1">
            <a:avLst/>
          </a:prstGeom>
          <a:ln w="28575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57800" y="3846513"/>
            <a:ext cx="2286000" cy="17160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7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www.e-education.psu.edu/astro801/files/astro801/image/Lesson%203/648px-Wiens_law_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4488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2971800" y="76200"/>
            <a:ext cx="152400" cy="60198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038600" y="76200"/>
            <a:ext cx="0" cy="6019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4114800" y="381000"/>
            <a:ext cx="495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u="sng">
                <a:solidFill>
                  <a:schemeClr val="tx2"/>
                </a:solidFill>
              </a:rPr>
              <a:t>Radiation as a function of Black Body Temperature (Wien’s Law)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5029200" y="1419225"/>
            <a:ext cx="371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B050"/>
                </a:solidFill>
              </a:rPr>
              <a:t>Waveband of Oxygenic Photosynthesis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505200" y="1835150"/>
            <a:ext cx="1638300" cy="2413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779838" y="3962400"/>
            <a:ext cx="1935162" cy="44926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4200" y="2076450"/>
            <a:ext cx="91440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657600" y="4551363"/>
            <a:ext cx="2971800" cy="13160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15" name="Straight Connector 6"/>
          <p:cNvCxnSpPr>
            <a:cxnSpLocks noChangeShapeType="1"/>
          </p:cNvCxnSpPr>
          <p:nvPr/>
        </p:nvCxnSpPr>
        <p:spPr bwMode="auto">
          <a:xfrm>
            <a:off x="3505200" y="4191000"/>
            <a:ext cx="5334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Straight Connector 11"/>
          <p:cNvCxnSpPr>
            <a:cxnSpLocks noChangeShapeType="1"/>
          </p:cNvCxnSpPr>
          <p:nvPr/>
        </p:nvCxnSpPr>
        <p:spPr bwMode="auto">
          <a:xfrm>
            <a:off x="3276600" y="4398963"/>
            <a:ext cx="38100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Straight Connector 15"/>
          <p:cNvCxnSpPr>
            <a:cxnSpLocks noChangeShapeType="1"/>
          </p:cNvCxnSpPr>
          <p:nvPr/>
        </p:nvCxnSpPr>
        <p:spPr bwMode="auto">
          <a:xfrm>
            <a:off x="3771900" y="4876800"/>
            <a:ext cx="26670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Straight Connector 17"/>
          <p:cNvCxnSpPr>
            <a:cxnSpLocks noChangeShapeType="1"/>
          </p:cNvCxnSpPr>
          <p:nvPr/>
        </p:nvCxnSpPr>
        <p:spPr bwMode="auto">
          <a:xfrm>
            <a:off x="3048000" y="4800600"/>
            <a:ext cx="99060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Straight Connector 21"/>
          <p:cNvCxnSpPr>
            <a:cxnSpLocks noChangeShapeType="1"/>
          </p:cNvCxnSpPr>
          <p:nvPr/>
        </p:nvCxnSpPr>
        <p:spPr bwMode="auto">
          <a:xfrm>
            <a:off x="2819400" y="5257800"/>
            <a:ext cx="95250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Straight Connector 23"/>
          <p:cNvCxnSpPr>
            <a:cxnSpLocks noChangeShapeType="1"/>
          </p:cNvCxnSpPr>
          <p:nvPr/>
        </p:nvCxnSpPr>
        <p:spPr bwMode="auto">
          <a:xfrm>
            <a:off x="3771900" y="4038600"/>
            <a:ext cx="2667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Straight Connector 25"/>
          <p:cNvCxnSpPr>
            <a:cxnSpLocks noChangeShapeType="1"/>
          </p:cNvCxnSpPr>
          <p:nvPr/>
        </p:nvCxnSpPr>
        <p:spPr bwMode="auto">
          <a:xfrm>
            <a:off x="2667000" y="5638800"/>
            <a:ext cx="609600" cy="457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2" name="TextBox 5"/>
          <p:cNvSpPr txBox="1">
            <a:spLocks noChangeArrowheads="1"/>
          </p:cNvSpPr>
          <p:nvPr/>
        </p:nvSpPr>
        <p:spPr bwMode="auto">
          <a:xfrm>
            <a:off x="5486400" y="3581400"/>
            <a:ext cx="31702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Radiation in Photosynthetic</a:t>
            </a:r>
          </a:p>
          <a:p>
            <a:pPr eaLnBrk="1" hangingPunct="1"/>
            <a:r>
              <a:rPr lang="en-US" altLang="en-US"/>
              <a:t>              waveband </a:t>
            </a:r>
          </a:p>
        </p:txBody>
      </p:sp>
    </p:spTree>
    <p:extLst>
      <p:ext uri="{BB962C8B-B14F-4D97-AF65-F5344CB8AC3E}">
        <p14:creationId xmlns:p14="http://schemas.microsoft.com/office/powerpoint/2010/main" val="5051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First Life and Photosynthesis evolved </a:t>
            </a:r>
            <a:r>
              <a:rPr lang="en-US" dirty="0"/>
              <a:t>in water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16697"/>
            <a:ext cx="9144000" cy="501675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Below 10cm depth, life is protected by water absorbance of UV.</a:t>
            </a:r>
          </a:p>
          <a:p>
            <a:endParaRPr lang="en-US" sz="3200" dirty="0" smtClean="0"/>
          </a:p>
          <a:p>
            <a:r>
              <a:rPr lang="en-US" sz="3200" dirty="0" smtClean="0"/>
              <a:t>Plants could not leave this environment, for land, before the emergence of an oxygen/ozone (+water </a:t>
            </a:r>
            <a:r>
              <a:rPr lang="en-US" sz="3200" dirty="0" err="1" smtClean="0"/>
              <a:t>vapour</a:t>
            </a:r>
            <a:r>
              <a:rPr lang="en-US" sz="3200" dirty="0" smtClean="0"/>
              <a:t>) atmosphere – which absorbs most UV.</a:t>
            </a:r>
          </a:p>
          <a:p>
            <a:endParaRPr lang="en-US" sz="3200" dirty="0" smtClean="0"/>
          </a:p>
          <a:p>
            <a:r>
              <a:rPr lang="en-US" sz="3200" dirty="0" smtClean="0"/>
              <a:t>Water </a:t>
            </a:r>
            <a:r>
              <a:rPr lang="en-US" sz="3200" dirty="0"/>
              <a:t>below </a:t>
            </a:r>
            <a:r>
              <a:rPr lang="en-US" sz="3200" dirty="0" smtClean="0"/>
              <a:t>a depth of </a:t>
            </a:r>
            <a:r>
              <a:rPr lang="en-US" sz="3200" dirty="0"/>
              <a:t>~</a:t>
            </a:r>
            <a:r>
              <a:rPr lang="en-US" sz="3200" dirty="0" smtClean="0"/>
              <a:t>15cm </a:t>
            </a:r>
            <a:r>
              <a:rPr lang="en-US" sz="3200" dirty="0"/>
              <a:t>transmits little </a:t>
            </a:r>
            <a:r>
              <a:rPr lang="en-US" sz="3200" dirty="0" smtClean="0"/>
              <a:t>NIR. No ecological pressure to evolve NIR exploiting photosynthesis pigments.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041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lantphys.info/plant_physiology/images/ac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76200" y="152400"/>
            <a:ext cx="9220200" cy="70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/>
              <a:t>Action / Absorption Spectra of Chlorophyll carrying out Oxygenic Photosynthesis</a:t>
            </a:r>
          </a:p>
        </p:txBody>
      </p:sp>
      <p:sp>
        <p:nvSpPr>
          <p:cNvPr id="20485" name="TextBox 3"/>
          <p:cNvSpPr txBox="1">
            <a:spLocks noChangeArrowheads="1"/>
          </p:cNvSpPr>
          <p:nvPr/>
        </p:nvSpPr>
        <p:spPr bwMode="auto">
          <a:xfrm>
            <a:off x="8458200" y="6019800"/>
            <a:ext cx="763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200" y="5638800"/>
            <a:ext cx="2668588" cy="1238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963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Is Photolysis of water Limited to </a:t>
            </a:r>
            <a:br>
              <a:rPr lang="en-US" dirty="0" smtClean="0"/>
            </a:br>
            <a:r>
              <a:rPr lang="en-US" dirty="0" smtClean="0"/>
              <a:t>Wavelengths &lt; 700nm??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19201"/>
            <a:ext cx="9144000" cy="63094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Standard </a:t>
            </a:r>
            <a:r>
              <a:rPr lang="en-US" sz="2800" dirty="0" err="1" smtClean="0"/>
              <a:t>emf</a:t>
            </a:r>
            <a:r>
              <a:rPr lang="en-US" sz="2800" dirty="0" smtClean="0"/>
              <a:t> for water charge separation – 1.23 </a:t>
            </a:r>
            <a:r>
              <a:rPr lang="en-US" sz="2000" dirty="0" smtClean="0"/>
              <a:t>eV </a:t>
            </a:r>
            <a:r>
              <a:rPr lang="en-US" sz="2000" dirty="0"/>
              <a:t>(theoretical limit in a </a:t>
            </a:r>
            <a:r>
              <a:rPr lang="en-US" sz="2000" dirty="0" smtClean="0"/>
              <a:t>reversible </a:t>
            </a:r>
            <a:r>
              <a:rPr lang="en-US" sz="2000" dirty="0"/>
              <a:t>system</a:t>
            </a:r>
            <a:r>
              <a:rPr lang="en-US" sz="2000" dirty="0" smtClean="0"/>
              <a:t>,  </a:t>
            </a:r>
            <a:r>
              <a:rPr lang="en-US" sz="2000" dirty="0"/>
              <a:t>at STP and pH – </a:t>
            </a:r>
            <a:r>
              <a:rPr lang="en-US" sz="2000" dirty="0" smtClean="0"/>
              <a:t>0)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Quantum Energy at 680nm – 1.82eV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700nm – 1.77</a:t>
            </a:r>
          </a:p>
          <a:p>
            <a:r>
              <a:rPr lang="en-US" sz="2000" dirty="0" smtClean="0"/>
              <a:t>                                    870nm – 1.5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1,009nm – 1.23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Main Restraint above 700nm – lowered efficiency (in terms of photons used – the current Z scheme utilizes a minimum of 8 photons in the fixation of one CO</a:t>
            </a:r>
            <a:r>
              <a:rPr lang="en-US" baseline="-25000" dirty="0" smtClean="0"/>
              <a:t>2</a:t>
            </a:r>
            <a:r>
              <a:rPr lang="en-US" sz="2000" dirty="0" smtClean="0"/>
              <a:t> molecule, but usually 12, including use for cyclic photophosphorylation, N</a:t>
            </a:r>
            <a:r>
              <a:rPr lang="en-US" baseline="-25000" dirty="0" smtClean="0"/>
              <a:t>2</a:t>
            </a:r>
            <a:r>
              <a:rPr lang="en-US" sz="2000" dirty="0" smtClean="0"/>
              <a:t> fixation, etc.).</a:t>
            </a:r>
          </a:p>
          <a:p>
            <a:endParaRPr lang="en-US" sz="2000" dirty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Upconversion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(Anti-Stokes emission): </a:t>
            </a:r>
            <a:r>
              <a:rPr lang="en-US" sz="2000" dirty="0"/>
              <a:t>in which absorption of two or more photons leads to emission at shorter wavelength is possible, but at low efficiency</a:t>
            </a:r>
            <a:r>
              <a:rPr lang="en-US" sz="2000" dirty="0" smtClean="0"/>
              <a:t>.*</a:t>
            </a:r>
          </a:p>
          <a:p>
            <a:r>
              <a:rPr lang="en-US" sz="800" dirty="0" smtClean="0"/>
              <a:t>*Wang et al 2013</a:t>
            </a:r>
          </a:p>
          <a:p>
            <a:endParaRPr lang="en-US" sz="800" dirty="0"/>
          </a:p>
          <a:p>
            <a:endParaRPr lang="en-US" sz="1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657601"/>
            <a:ext cx="9067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Why has Earth based Photosynthesis of Land Plants not evolved to use the ~30% of the Suns EMR between 700 –  ~900nm?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575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5436</TotalTime>
  <Words>733</Words>
  <Application>Microsoft Office PowerPoint</Application>
  <PresentationFormat>On-screen Show (4:3)</PresentationFormat>
  <Paragraphs>115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Could Planets orbiting Red Dwarf Stars support Oxygenic Photosynthesis and hence Complex Life? - A reappraisal and update.</vt:lpstr>
      <vt:lpstr>Why was Oxygen so essential for the Evolution of Complex Life on Earth?  </vt:lpstr>
      <vt:lpstr>PowerPoint Presentation</vt:lpstr>
      <vt:lpstr>Why Oxygenic Photosynthesis and Complex Life on Red Dwarf (RD) orbiting Planets are possible:</vt:lpstr>
      <vt:lpstr>PowerPoint Presentation</vt:lpstr>
      <vt:lpstr>PowerPoint Presentation</vt:lpstr>
      <vt:lpstr>First Life and Photosynthesis evolved in water. </vt:lpstr>
      <vt:lpstr>PowerPoint Presentation</vt:lpstr>
      <vt:lpstr>Is Photolysis of water Limited to  Wavelengths &lt; 700nm??</vt:lpstr>
      <vt:lpstr>Crick’s querty explanation  - THE genetic code, with its four basis’, is the one combination which gives the least number of errors on replication.  The standard set of ~20 amino acids are not those which would appear by random*.  - In photosynthesis, Ron Milo** calculated THAT THE 680-700nm absorbing reaction centers MAXIMIZE  charge separation  EFFICIENCY in terms of photons used.   Evolutionary Conservatism in photosynthesis is not absolute: e.g- leaves of higher plants have evolved to transmit and reflect NIR and thus  reduce water loss. Evidently this was often of greater adaptive value than More photosynthesis.  * philip and freeland – Astrobiology, 11:235-40, 2011 ** Milo –PHOTOSYN. Res. 101:59-67, 2009     </vt:lpstr>
      <vt:lpstr>PowerPoint Presentation</vt:lpstr>
      <vt:lpstr>PowerPoint Presentation</vt:lpstr>
      <vt:lpstr>Conclusions on the presence of Earth-like and NIR Oxygenic Photosynthesis on Red Dwarf orbiting planets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Could Planets orbiting Red Dwarf stars support Oxygenic Photosynthesis and hence Complex Life?</dc:title>
  <dc:creator>user</dc:creator>
  <cp:lastModifiedBy>user</cp:lastModifiedBy>
  <cp:revision>294</cp:revision>
  <cp:lastPrinted>2013-10-28T10:40:49Z</cp:lastPrinted>
  <dcterms:created xsi:type="dcterms:W3CDTF">2013-10-28T07:03:13Z</dcterms:created>
  <dcterms:modified xsi:type="dcterms:W3CDTF">2013-11-30T15:47:33Z</dcterms:modified>
</cp:coreProperties>
</file>