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4758" r:id="rId1"/>
  </p:sldMasterIdLst>
  <p:notesMasterIdLst>
    <p:notesMasterId r:id="rId14"/>
  </p:notesMasterIdLst>
  <p:handoutMasterIdLst>
    <p:handoutMasterId r:id="rId15"/>
  </p:handoutMasterIdLst>
  <p:sldIdLst>
    <p:sldId id="579" r:id="rId2"/>
    <p:sldId id="550" r:id="rId3"/>
    <p:sldId id="617" r:id="rId4"/>
    <p:sldId id="607" r:id="rId5"/>
    <p:sldId id="605" r:id="rId6"/>
    <p:sldId id="606" r:id="rId7"/>
    <p:sldId id="614" r:id="rId8"/>
    <p:sldId id="615" r:id="rId9"/>
    <p:sldId id="616" r:id="rId10"/>
    <p:sldId id="557" r:id="rId11"/>
    <p:sldId id="610" r:id="rId12"/>
    <p:sldId id="611" r:id="rId13"/>
  </p:sldIdLst>
  <p:sldSz cx="9144000" cy="6858000" type="screen4x3"/>
  <p:notesSz cx="6858000" cy="9144000"/>
  <p:defaultTextStyle>
    <a:defPPr>
      <a:defRPr lang="he-IL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99CC"/>
    <a:srgbClr val="0033CC"/>
    <a:srgbClr val="1E768C"/>
    <a:srgbClr val="FF9900"/>
    <a:srgbClr val="000099"/>
    <a:srgbClr val="C6FEE1"/>
    <a:srgbClr val="FFFFCC"/>
    <a:srgbClr val="3E725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567" autoAdjust="0"/>
    <p:restoredTop sz="94333" autoAdjust="0"/>
  </p:normalViewPr>
  <p:slideViewPr>
    <p:cSldViewPr>
      <p:cViewPr varScale="1">
        <p:scale>
          <a:sx n="74" d="100"/>
          <a:sy n="74" d="100"/>
        </p:scale>
        <p:origin x="145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9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D7E0620C-32E4-45BB-B411-A0CFDD31FED6}" type="datetimeFigureOut">
              <a:rPr lang="he-IL"/>
              <a:pPr>
                <a:defRPr/>
              </a:pPr>
              <a:t>כ"ה/אדר/תשע"ה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3AB49C5D-102C-495B-BB24-827E6C657F64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12577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8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A50B59C-872D-448C-B573-5610DE1BAD08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8413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50B59C-872D-448C-B573-5610DE1BAD08}" type="slidenum">
              <a:rPr lang="he-IL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6317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50B59C-872D-448C-B573-5610DE1BAD08}" type="slidenum">
              <a:rPr lang="he-IL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6317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50B59C-872D-448C-B573-5610DE1BAD08}" type="slidenum">
              <a:rPr lang="he-IL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631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50B59C-872D-448C-B573-5610DE1BAD08}" type="slidenum">
              <a:rPr lang="he-IL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170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50B59C-872D-448C-B573-5610DE1BAD08}" type="slidenum">
              <a:rPr lang="he-IL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769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50B59C-872D-448C-B573-5610DE1BAD08}" type="slidenum">
              <a:rPr lang="he-IL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99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50B59C-872D-448C-B573-5610DE1BAD08}" type="slidenum">
              <a:rPr lang="he-IL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99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50B59C-872D-448C-B573-5610DE1BAD08}" type="slidenum">
              <a:rPr lang="he-IL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154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50B59C-872D-448C-B573-5610DE1BAD08}" type="slidenum">
              <a:rPr lang="he-IL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4049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50B59C-872D-448C-B573-5610DE1BAD08}" type="slidenum">
              <a:rPr lang="he-IL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5884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50B59C-872D-448C-B573-5610DE1BAD08}" type="slidenum">
              <a:rPr lang="he-IL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969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28" name="מציין מיקום של תאריך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מציין מיקום של כותרת תחתונה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מציין מיקום של מספר שקופית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3C5EC-AC57-44CF-A27F-11A42B22C226}" type="slidenum">
              <a:rPr lang="he-IL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כותרת משנה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e-IL" smtClean="0"/>
              <a:t>לחץ כדי לערוך סגנון כותרת משנה של תבנית בסיס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3C5EC-AC57-44CF-A27F-11A42B22C226}" type="slidenum">
              <a:rPr lang="he-IL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3C5EC-AC57-44CF-A27F-11A42B22C226}" type="slidenum">
              <a:rPr lang="he-IL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3C5EC-AC57-44CF-A27F-11A42B22C226}" type="slidenum">
              <a:rPr lang="he-IL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9C83C5EC-AC57-44CF-A27F-11A42B22C226}" type="slidenum">
              <a:rPr lang="he-IL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3C5EC-AC57-44CF-A27F-11A42B22C226}" type="slidenum">
              <a:rPr lang="he-IL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3C5EC-AC57-44CF-A27F-11A42B22C226}" type="slidenum">
              <a:rPr lang="he-IL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3C5EC-AC57-44CF-A27F-11A42B22C226}" type="slidenum">
              <a:rPr lang="he-IL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3C5EC-AC57-44CF-A27F-11A42B22C226}" type="slidenum">
              <a:rPr lang="he-IL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3C5EC-AC57-44CF-A27F-11A42B22C226}" type="slidenum">
              <a:rPr lang="he-IL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he-IL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לחץ על הסמל כדי להוסיף תמונה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3C5EC-AC57-44CF-A27F-11A42B22C226}" type="slidenum">
              <a:rPr lang="he-IL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מציין מיקום של כותרת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3" name="מציין מיקום טקסט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 smtClean="0"/>
              <a:t>רמה שנייה</a:t>
            </a:r>
          </a:p>
          <a:p>
            <a:pPr lvl="2" eaLnBrk="1" latinLnBrk="0" hangingPunct="1"/>
            <a:r>
              <a:rPr kumimoji="0" lang="he-IL" smtClean="0"/>
              <a:t>רמה שלישית</a:t>
            </a:r>
          </a:p>
          <a:p>
            <a:pPr lvl="3" eaLnBrk="1" latinLnBrk="0" hangingPunct="1"/>
            <a:r>
              <a:rPr kumimoji="0" lang="he-IL" smtClean="0"/>
              <a:t>רמה רביעית</a:t>
            </a:r>
          </a:p>
          <a:p>
            <a:pPr lvl="4" eaLnBrk="1" latinLnBrk="0" hangingPunct="1"/>
            <a:r>
              <a:rPr kumimoji="0" lang="he-IL" smtClean="0"/>
              <a:t>רמה חמישית</a:t>
            </a:r>
            <a:endParaRPr kumimoji="0" lang="en-US"/>
          </a:p>
        </p:txBody>
      </p:sp>
      <p:sp>
        <p:nvSpPr>
          <p:cNvPr id="14" name="מציין מיקום של תאריך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מציין מיקום של מספר שקופית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9C83C5EC-AC57-44CF-A27F-11A42B22C226}" type="slidenum">
              <a:rPr lang="he-IL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759" r:id="rId1"/>
    <p:sldLayoutId id="2147484760" r:id="rId2"/>
    <p:sldLayoutId id="2147484761" r:id="rId3"/>
    <p:sldLayoutId id="2147484762" r:id="rId4"/>
    <p:sldLayoutId id="2147484763" r:id="rId5"/>
    <p:sldLayoutId id="2147484764" r:id="rId6"/>
    <p:sldLayoutId id="2147484765" r:id="rId7"/>
    <p:sldLayoutId id="2147484766" r:id="rId8"/>
    <p:sldLayoutId id="2147484767" r:id="rId9"/>
    <p:sldLayoutId id="2147484768" r:id="rId10"/>
    <p:sldLayoutId id="2147484769" r:id="rId11"/>
  </p:sldLayoutIdLst>
  <p:txStyles>
    <p:titleStyle>
      <a:lvl1pPr algn="ctr" rtl="1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r" rtl="1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r" rtl="1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r" rtl="1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r" rtl="1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r" rtl="1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36504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 algn="just" eaLnBrk="1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Char char="q"/>
            </a:pPr>
            <a:r>
              <a:rPr lang="he-I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משבר מים </a:t>
            </a:r>
            <a:r>
              <a:rPr lang="he-IL" sz="2400" b="1" dirty="0" smtClean="0"/>
              <a:t>– פגיעה או הפסקה מוחלטת של אספקת המים הסדירה לאוכלוסייה רחבה ולזמן ממושך – הוא תרחיש אפשרי.</a:t>
            </a:r>
            <a:endParaRPr lang="he-IL" sz="2400" b="1" dirty="0"/>
          </a:p>
          <a:p>
            <a:pPr marL="342900" indent="-342900" algn="just" eaLnBrk="1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Char char="q"/>
            </a:pPr>
            <a:r>
              <a:rPr lang="he-IL" sz="2400" b="1" dirty="0" smtClean="0"/>
              <a:t>מחוללים אפשריים </a:t>
            </a:r>
            <a:r>
              <a:rPr lang="he-I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למשבר מים</a:t>
            </a:r>
            <a:r>
              <a:rPr lang="he-IL" sz="2400" b="1" dirty="0" smtClean="0"/>
              <a:t>:</a:t>
            </a:r>
          </a:p>
          <a:p>
            <a:pPr marL="717804" lvl="1" indent="-342900" algn="just">
              <a:lnSpc>
                <a:spcPct val="150000"/>
              </a:lnSpc>
              <a:buClrTx/>
              <a:buFont typeface="Wingdings" pitchFamily="2" charset="2"/>
              <a:buChar char="Ø"/>
            </a:pPr>
            <a:r>
              <a:rPr lang="he-IL" sz="2000" b="1" dirty="0" smtClean="0">
                <a:solidFill>
                  <a:srgbClr val="0033CC"/>
                </a:solidFill>
              </a:rPr>
              <a:t>רעידת אדמה </a:t>
            </a:r>
            <a:r>
              <a:rPr lang="he-IL" sz="2000" b="1" dirty="0" smtClean="0"/>
              <a:t>– תרחיש קיצון, משבר מים נרחב.</a:t>
            </a:r>
          </a:p>
          <a:p>
            <a:pPr marL="717804" lvl="1" indent="-342900" algn="just">
              <a:lnSpc>
                <a:spcPct val="150000"/>
              </a:lnSpc>
              <a:buClrTx/>
              <a:buFont typeface="Wingdings" pitchFamily="2" charset="2"/>
              <a:buChar char="Ø"/>
            </a:pPr>
            <a:r>
              <a:rPr lang="he-IL" sz="2000" b="1" dirty="0" smtClean="0">
                <a:solidFill>
                  <a:srgbClr val="0033CC"/>
                </a:solidFill>
              </a:rPr>
              <a:t>אירוע בטחוני </a:t>
            </a:r>
            <a:r>
              <a:rPr lang="he-IL" sz="2000" b="1" dirty="0" smtClean="0"/>
              <a:t>– מלחמה או פגיעה מכוונת במקורות מים.</a:t>
            </a:r>
          </a:p>
          <a:p>
            <a:pPr marL="717804" lvl="1" indent="-342900" algn="just">
              <a:lnSpc>
                <a:spcPct val="150000"/>
              </a:lnSpc>
              <a:buClrTx/>
              <a:buFont typeface="Wingdings" pitchFamily="2" charset="2"/>
              <a:buChar char="Ø"/>
            </a:pPr>
            <a:r>
              <a:rPr lang="he-IL" sz="2000" b="1" dirty="0" smtClean="0">
                <a:solidFill>
                  <a:srgbClr val="0033CC"/>
                </a:solidFill>
              </a:rPr>
              <a:t>תקלה טכנית</a:t>
            </a:r>
            <a:r>
              <a:rPr lang="he-IL" sz="2000" b="1" dirty="0" smtClean="0"/>
              <a:t> – קריסת מערכת מים או טעות אנוש.</a:t>
            </a:r>
          </a:p>
        </p:txBody>
      </p:sp>
    </p:spTree>
    <p:extLst>
      <p:ext uri="{BB962C8B-B14F-4D97-AF65-F5344CB8AC3E}">
        <p14:creationId xmlns:p14="http://schemas.microsoft.com/office/powerpoint/2010/main" val="252962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46856" y="116632"/>
            <a:ext cx="8229600" cy="57606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he-IL" sz="4400" b="1" dirty="0" smtClean="0">
                <a:solidFill>
                  <a:srgbClr val="FFFF00"/>
                </a:solidFill>
                <a:latin typeface="David" pitchFamily="34" charset="-79"/>
                <a:ea typeface="+mn-ea"/>
                <a:cs typeface="David" pitchFamily="34" charset="-79"/>
              </a:rPr>
              <a:t>תחנת </a:t>
            </a:r>
            <a:r>
              <a:rPr lang="he-IL" sz="4400" b="1" dirty="0">
                <a:solidFill>
                  <a:srgbClr val="FFFF00"/>
                </a:solidFill>
                <a:latin typeface="David" pitchFamily="34" charset="-79"/>
                <a:ea typeface="+mn-ea"/>
                <a:cs typeface="David" pitchFamily="34" charset="-79"/>
              </a:rPr>
              <a:t>חלוקה</a:t>
            </a:r>
          </a:p>
        </p:txBody>
      </p:sp>
      <p:sp>
        <p:nvSpPr>
          <p:cNvPr id="6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8746487" y="6571804"/>
            <a:ext cx="267338" cy="202059"/>
          </a:xfrm>
        </p:spPr>
        <p:txBody>
          <a:bodyPr/>
          <a:lstStyle/>
          <a:p>
            <a:fld id="{EC16844E-8AE3-452E-8A16-B9C519F70BF8}" type="slidenum">
              <a:rPr lang="he-IL" smtClean="0"/>
              <a:pPr/>
              <a:t>10</a:t>
            </a:fld>
            <a:endParaRPr lang="he-IL"/>
          </a:p>
        </p:txBody>
      </p:sp>
      <p:pic>
        <p:nvPicPr>
          <p:cNvPr id="20483" name="Picture 3" descr="C:\Users\יהלי\Documents\עבודה\פרוייקטים\בית שמש\הדרכה ותרגול מי שמש\מי שמש תמונות\מי שמש תמונות 2\2012-02-14 11.04.5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92046" y="1136203"/>
            <a:ext cx="2496277" cy="1872208"/>
          </a:xfrm>
          <a:prstGeom prst="rect">
            <a:avLst/>
          </a:prstGeom>
          <a:noFill/>
        </p:spPr>
      </p:pic>
      <p:pic>
        <p:nvPicPr>
          <p:cNvPr id="20485" name="Picture 5" descr="C:\Users\יהלי\Documents\עבודה\פרוייקטים\בית שמש\הדרכה ותרגול מי שמש\מי שמש תמונות\מי שמש תמונות 2\2012-02-14 11.32.1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71933" y="4902936"/>
            <a:ext cx="2040227" cy="1661936"/>
          </a:xfrm>
          <a:prstGeom prst="rect">
            <a:avLst/>
          </a:prstGeom>
          <a:noFill/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856" y="1268760"/>
            <a:ext cx="3164783" cy="4641007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1920" y="3120065"/>
            <a:ext cx="4730240" cy="333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87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540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he-IL" sz="4400" b="1" dirty="0" smtClean="0">
                <a:solidFill>
                  <a:srgbClr val="FFFF00"/>
                </a:solidFill>
                <a:latin typeface="David" pitchFamily="34" charset="-79"/>
                <a:ea typeface="+mn-ea"/>
                <a:cs typeface="David" pitchFamily="34" charset="-79"/>
              </a:rPr>
              <a:t>סבבי מילוי</a:t>
            </a:r>
            <a:endParaRPr lang="he-IL" sz="4400" b="1" dirty="0">
              <a:solidFill>
                <a:srgbClr val="FFFF00"/>
              </a:solidFill>
              <a:latin typeface="David" pitchFamily="34" charset="-79"/>
              <a:ea typeface="+mn-ea"/>
              <a:cs typeface="David" pitchFamily="34" charset="-79"/>
            </a:endParaRPr>
          </a:p>
        </p:txBody>
      </p:sp>
      <p:pic>
        <p:nvPicPr>
          <p:cNvPr id="24578" name="Picture 2" descr="C:\Users\יהלי\Documents\עבודה\פרוייקטים\בית שמש\הדרכה ותרגול מי שמש\מי שמש תמונות\מי שמש תמונות 2\2012-02-14 11.03.0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32040" y="1268760"/>
            <a:ext cx="3847976" cy="2885982"/>
          </a:xfrm>
          <a:prstGeom prst="rect">
            <a:avLst/>
          </a:prstGeom>
          <a:noFill/>
        </p:spPr>
      </p:pic>
      <p:pic>
        <p:nvPicPr>
          <p:cNvPr id="24579" name="Picture 3" descr="C:\Users\יהלי\Documents\רשות המים\תרגילים\ניסוי מיכל מתנפח במודיעין 081209\IMGP070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2928" y="2924944"/>
            <a:ext cx="4725096" cy="259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962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540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he-IL" sz="4400" b="1" dirty="0" smtClean="0">
                <a:solidFill>
                  <a:srgbClr val="FFFF00"/>
                </a:solidFill>
                <a:latin typeface="David" pitchFamily="34" charset="-79"/>
                <a:ea typeface="+mn-ea"/>
                <a:cs typeface="David" pitchFamily="34" charset="-79"/>
              </a:rPr>
              <a:t>נקודות מילוי</a:t>
            </a:r>
            <a:endParaRPr lang="he-IL" sz="4400" b="1" dirty="0">
              <a:solidFill>
                <a:srgbClr val="FFFF00"/>
              </a:solidFill>
              <a:latin typeface="David" pitchFamily="34" charset="-79"/>
              <a:ea typeface="+mn-ea"/>
              <a:cs typeface="David" pitchFamily="34" charset="-79"/>
            </a:endParaRPr>
          </a:p>
        </p:txBody>
      </p:sp>
      <p:pic>
        <p:nvPicPr>
          <p:cNvPr id="25603" name="Picture 3" descr="C:\Users\יהלי\Desktop\הידרנט מלוי מיכליות 17_11_09 00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87550" y="2996952"/>
            <a:ext cx="4056450" cy="3042337"/>
          </a:xfrm>
          <a:prstGeom prst="rect">
            <a:avLst/>
          </a:prstGeom>
          <a:noFill/>
        </p:spPr>
      </p:pic>
      <p:pic>
        <p:nvPicPr>
          <p:cNvPr id="25604" name="Picture 4" descr="C:\Users\יהלי\Desktop\2012-07-23 09.24.4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529" y="2996952"/>
            <a:ext cx="4248472" cy="318635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64088" y="1916832"/>
            <a:ext cx="338437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dirty="0" smtClean="0"/>
              <a:t>נקודת מילוי חיצונית במתקן 'מקורות'</a:t>
            </a:r>
            <a:endParaRPr lang="he-IL" dirty="0"/>
          </a:p>
        </p:txBody>
      </p:sp>
      <p:sp>
        <p:nvSpPr>
          <p:cNvPr id="9" name="TextBox 8"/>
          <p:cNvSpPr txBox="1"/>
          <p:nvPr/>
        </p:nvSpPr>
        <p:spPr>
          <a:xfrm>
            <a:off x="683568" y="1916832"/>
            <a:ext cx="338437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dirty="0" smtClean="0"/>
              <a:t>נקודת מילוי פנימית בבריכת המים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52962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05680" y="116632"/>
            <a:ext cx="8686800" cy="43204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he-IL" sz="3600" b="1" dirty="0" smtClean="0">
                <a:solidFill>
                  <a:srgbClr val="FFFF00"/>
                </a:solidFill>
                <a:latin typeface="David" pitchFamily="34" charset="-79"/>
                <a:ea typeface="+mn-ea"/>
                <a:cs typeface="David" pitchFamily="34" charset="-79"/>
              </a:rPr>
              <a:t>מצבי יסוד לאירוע מים</a:t>
            </a:r>
            <a:endParaRPr lang="he-IL" sz="3600" b="1" dirty="0">
              <a:solidFill>
                <a:srgbClr val="FFFF00"/>
              </a:solidFill>
              <a:latin typeface="David" pitchFamily="34" charset="-79"/>
              <a:ea typeface="+mn-ea"/>
              <a:cs typeface="David" pitchFamily="34" charset="-79"/>
            </a:endParaRPr>
          </a:p>
        </p:txBody>
      </p:sp>
      <p:graphicFrame>
        <p:nvGraphicFramePr>
          <p:cNvPr id="5" name="Group 188"/>
          <p:cNvGraphicFramePr>
            <a:graphicFrameLocks noGrp="1"/>
          </p:cNvGraphicFramePr>
          <p:nvPr/>
        </p:nvGraphicFramePr>
        <p:xfrm>
          <a:off x="755576" y="692696"/>
          <a:ext cx="7632848" cy="5608320"/>
        </p:xfrm>
        <a:graphic>
          <a:graphicData uri="http://schemas.openxmlformats.org/drawingml/2006/table">
            <a:tbl>
              <a:tblPr rtl="1">
                <a:tableStyleId>{3C2FFA5D-87B4-456A-9821-1D502468CF0F}</a:tableStyleId>
              </a:tblPr>
              <a:tblGrid>
                <a:gridCol w="2960270"/>
                <a:gridCol w="2752014"/>
                <a:gridCol w="1920564"/>
              </a:tblGrid>
              <a:tr h="360139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3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David" pitchFamily="34" charset="-79"/>
                          <a:cs typeface="David" pitchFamily="34" charset="-79"/>
                        </a:rPr>
                        <a:t>מצב החירום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3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David" pitchFamily="34" charset="-79"/>
                          <a:cs typeface="David" pitchFamily="34" charset="-79"/>
                        </a:rPr>
                        <a:t>המשמעות</a:t>
                      </a:r>
                      <a:r>
                        <a:rPr kumimoji="0" lang="en-US" sz="3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David" pitchFamily="34" charset="-79"/>
                          <a:cs typeface="David" pitchFamily="34" charset="-79"/>
                        </a:rPr>
                        <a:t> </a:t>
                      </a:r>
                      <a:endParaRPr kumimoji="0" lang="en-US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David" pitchFamily="34" charset="-79"/>
                          <a:cs typeface="David" pitchFamily="34" charset="-79"/>
                        </a:rPr>
                        <a:t>נורמת המים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horzOverflow="overflow"/>
                </a:tc>
              </a:tr>
              <a:tr h="49009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David" pitchFamily="34" charset="-79"/>
                          <a:cs typeface="David" pitchFamily="34" charset="-79"/>
                        </a:rPr>
                        <a:t>מצב  1 </a:t>
                      </a:r>
                      <a:r>
                        <a:rPr kumimoji="0" lang="he-IL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David" pitchFamily="34" charset="-79"/>
                          <a:cs typeface="David" pitchFamily="34" charset="-79"/>
                        </a:rPr>
                        <a:t>- שיגרה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David" pitchFamily="34" charset="-79"/>
                          <a:cs typeface="David" pitchFamily="34" charset="-79"/>
                        </a:rPr>
                        <a:t>התכוננות.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David" pitchFamily="34" charset="-79"/>
                          <a:cs typeface="David" pitchFamily="34" charset="-79"/>
                        </a:rPr>
                        <a:t>שגרתית – כ- 180 ליטר לנפש ביממה.</a:t>
                      </a:r>
                      <a:endParaRPr kumimoji="0" lang="en-US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David" pitchFamily="34" charset="-79"/>
                        <a:ea typeface="+mn-ea"/>
                        <a:cs typeface="David" pitchFamily="34" charset="-79"/>
                      </a:endParaRPr>
                    </a:p>
                  </a:txBody>
                  <a:tcPr horzOverflow="overflow"/>
                </a:tc>
              </a:tr>
              <a:tr h="664056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David" pitchFamily="34" charset="-79"/>
                          <a:cs typeface="David" pitchFamily="34" charset="-79"/>
                        </a:rPr>
                        <a:t>מצב  2 (זמן יקר)</a:t>
                      </a:r>
                      <a:r>
                        <a:rPr kumimoji="0" lang="he-IL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David" pitchFamily="34" charset="-79"/>
                          <a:cs typeface="David" pitchFamily="34" charset="-79"/>
                        </a:rPr>
                        <a:t> -  </a:t>
                      </a:r>
                      <a:r>
                        <a:rPr kumimoji="0" lang="he-IL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David" pitchFamily="34" charset="-79"/>
                          <a:cs typeface="David" pitchFamily="34" charset="-79"/>
                        </a:rPr>
                        <a:t>התרעה לפגיעה במערכות המים.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David" pitchFamily="34" charset="-79"/>
                          <a:cs typeface="David" pitchFamily="34" charset="-79"/>
                        </a:rPr>
                        <a:t>הגברת כוננות ומוכנות.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David" pitchFamily="34" charset="-79"/>
                          <a:cs typeface="David" pitchFamily="34" charset="-79"/>
                        </a:rPr>
                        <a:t>שגרתית.</a:t>
                      </a:r>
                      <a:endParaRPr kumimoji="0" lang="en-US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David" pitchFamily="34" charset="-79"/>
                        <a:ea typeface="+mn-ea"/>
                        <a:cs typeface="David" pitchFamily="34" charset="-79"/>
                      </a:endParaRPr>
                    </a:p>
                  </a:txBody>
                  <a:tcPr horzOverflow="overflow"/>
                </a:tc>
              </a:tr>
              <a:tr h="86292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David" pitchFamily="34" charset="-79"/>
                          <a:cs typeface="David" pitchFamily="34" charset="-79"/>
                        </a:rPr>
                        <a:t>מצב  3 </a:t>
                      </a:r>
                      <a:r>
                        <a:rPr kumimoji="0" lang="he-IL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David" pitchFamily="34" charset="-79"/>
                          <a:cs typeface="David" pitchFamily="34" charset="-79"/>
                        </a:rPr>
                        <a:t>– 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David" pitchFamily="34" charset="-79"/>
                          <a:cs typeface="David" pitchFamily="34" charset="-79"/>
                        </a:rPr>
                        <a:t/>
                      </a:r>
                      <a:b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David" pitchFamily="34" charset="-79"/>
                          <a:cs typeface="David" pitchFamily="34" charset="-79"/>
                        </a:rPr>
                      </a:br>
                      <a:r>
                        <a:rPr kumimoji="0" lang="he-IL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David" pitchFamily="34" charset="-79"/>
                          <a:cs typeface="David" pitchFamily="34" charset="-79"/>
                        </a:rPr>
                        <a:t>פגיעה חמורה באספקת חשמל הגוררת פגיעה באספקת המים.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David" pitchFamily="34" charset="-79"/>
                          <a:cs typeface="David" pitchFamily="34" charset="-79"/>
                        </a:rPr>
                        <a:t>לחצים נמוכים, צמצום אספקת המים, 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David" pitchFamily="34" charset="-79"/>
                          <a:cs typeface="David" pitchFamily="34" charset="-79"/>
                        </a:rPr>
                        <a:t>האטה בזרימת הביוב .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David" pitchFamily="34" charset="-79"/>
                          <a:cs typeface="David" pitchFamily="34" charset="-79"/>
                        </a:rPr>
                        <a:t>כ- 80 ליטר  לנפש ליממה.</a:t>
                      </a:r>
                      <a:endParaRPr kumimoji="0" lang="en-US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David" pitchFamily="34" charset="-79"/>
                        <a:ea typeface="+mn-ea"/>
                        <a:cs typeface="David" pitchFamily="34" charset="-79"/>
                      </a:endParaRPr>
                    </a:p>
                  </a:txBody>
                  <a:tcPr horzOverflow="overflow"/>
                </a:tc>
              </a:tr>
              <a:tr h="1181982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David" pitchFamily="34" charset="-79"/>
                          <a:cs typeface="David" pitchFamily="34" charset="-79"/>
                        </a:rPr>
                        <a:t>מצב  4</a:t>
                      </a:r>
                      <a:r>
                        <a:rPr kumimoji="0" lang="he-IL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David" pitchFamily="34" charset="-79"/>
                          <a:cs typeface="David" pitchFamily="34" charset="-79"/>
                        </a:rPr>
                        <a:t> – פגיעה מקומית/אזורית במערכות אספקת מים ו/ או באיכות המים.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David" pitchFamily="34" charset="-79"/>
                          <a:cs typeface="David" pitchFamily="34" charset="-79"/>
                        </a:rPr>
                        <a:t>אספקת מים  חלקית, פגיעה באיכות המים, 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David" pitchFamily="34" charset="-79"/>
                          <a:cs typeface="David" pitchFamily="34" charset="-79"/>
                        </a:rPr>
                        <a:t>תקלות בביוב.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David" pitchFamily="34" charset="-79"/>
                          <a:cs typeface="David" pitchFamily="34" charset="-79"/>
                        </a:rPr>
                        <a:t>20 ליטר לנפש ליממה.</a:t>
                      </a:r>
                      <a:endParaRPr kumimoji="0" lang="en-US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David" pitchFamily="34" charset="-79"/>
                        <a:ea typeface="+mn-ea"/>
                        <a:cs typeface="David" pitchFamily="34" charset="-79"/>
                      </a:endParaRPr>
                    </a:p>
                  </a:txBody>
                  <a:tcPr horzOverflow="overflow"/>
                </a:tc>
              </a:tr>
              <a:tr h="866194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David" pitchFamily="34" charset="-79"/>
                          <a:cs typeface="David" pitchFamily="34" charset="-79"/>
                        </a:rPr>
                        <a:t>מצב 5</a:t>
                      </a:r>
                      <a:r>
                        <a:rPr kumimoji="0" lang="he-IL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David" pitchFamily="34" charset="-79"/>
                          <a:cs typeface="David" pitchFamily="34" charset="-79"/>
                        </a:rPr>
                        <a:t> </a:t>
                      </a:r>
                      <a:r>
                        <a:rPr kumimoji="0" lang="he-IL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David" pitchFamily="34" charset="-79"/>
                          <a:cs typeface="David" pitchFamily="34" charset="-79"/>
                        </a:rPr>
                        <a:t>- משבר מים, </a:t>
                      </a:r>
                      <a:r>
                        <a:rPr kumimoji="0" lang="he-IL" sz="20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David" pitchFamily="34" charset="-79"/>
                          <a:cs typeface="David" pitchFamily="34" charset="-79"/>
                        </a:rPr>
                        <a:t>פגיעה אזורית/ארצית במערכת אספקת המים.</a:t>
                      </a:r>
                      <a:endParaRPr kumimoji="0" lang="en-US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itchFamily="34" charset="-79"/>
                        <a:ea typeface="+mn-ea"/>
                        <a:cs typeface="David" pitchFamily="34" charset="-79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David" pitchFamily="34" charset="-79"/>
                          <a:cs typeface="David" pitchFamily="34" charset="-79"/>
                        </a:rPr>
                        <a:t>אין מים ברשתות. פגיעה באיכות המים.</a:t>
                      </a:r>
                      <a:endParaRPr kumimoji="0" lang="he-IL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David" pitchFamily="34" charset="-79"/>
                        <a:ea typeface="+mn-ea"/>
                        <a:cs typeface="David" pitchFamily="34" charset="-79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David" pitchFamily="34" charset="-79"/>
                          <a:cs typeface="David" pitchFamily="34" charset="-79"/>
                        </a:rPr>
                        <a:t>4 ליטר לנפש ליממה.</a:t>
                      </a:r>
                      <a:endParaRPr kumimoji="0" lang="en-US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David" pitchFamily="34" charset="-79"/>
                        <a:ea typeface="+mn-ea"/>
                        <a:cs typeface="David" pitchFamily="34" charset="-79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750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564906" y="4175793"/>
            <a:ext cx="77048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1400" dirty="0" smtClean="0"/>
              <a:t>מצב 5-</a:t>
            </a:r>
          </a:p>
          <a:p>
            <a:r>
              <a:rPr lang="he-IL" sz="1400" dirty="0" smtClean="0"/>
              <a:t>במצב </a:t>
            </a:r>
            <a:r>
              <a:rPr lang="he-IL" sz="1400" dirty="0"/>
              <a:t>זה יחולקו לתושבים מים </a:t>
            </a:r>
            <a:r>
              <a:rPr lang="he-IL" sz="1400" dirty="0" smtClean="0"/>
              <a:t>במכלים </a:t>
            </a:r>
            <a:r>
              <a:rPr lang="he-IL" sz="1400" dirty="0"/>
              <a:t>בדומה למצב חירום 4 בתחנות החלוקה הקבועות והפרוסות ברחבי הישוב. בנוסף, ובמידת הצורך לפי החלטת המדינה , תתאפשר חלוקת מים של בקבוקי מים מינראליים שיחולקו ברשתות השיווק הגדולות.</a:t>
            </a:r>
          </a:p>
        </p:txBody>
      </p:sp>
      <p:sp>
        <p:nvSpPr>
          <p:cNvPr id="3" name="מלבן 2"/>
          <p:cNvSpPr/>
          <p:nvPr/>
        </p:nvSpPr>
        <p:spPr>
          <a:xfrm>
            <a:off x="993104" y="2708598"/>
            <a:ext cx="72513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1400" dirty="0" smtClean="0"/>
              <a:t>מצב 4-</a:t>
            </a:r>
          </a:p>
          <a:p>
            <a:r>
              <a:rPr lang="he-IL" sz="1400" dirty="0" smtClean="0"/>
              <a:t>התושבים </a:t>
            </a:r>
            <a:r>
              <a:rPr lang="he-IL" sz="1400" dirty="0"/>
              <a:t>יתבקשו להגיע לתחנת החלוקה הקרובה למקום מגוריהם כדי לקבל מים בכלי קיבול אותם יקבלו בתחנת החלוקה או בכלי קיבול שיביאו איתם מהבית</a:t>
            </a:r>
            <a:r>
              <a:rPr lang="he-IL" sz="1400" dirty="0" smtClean="0"/>
              <a:t>.</a:t>
            </a:r>
            <a:endParaRPr lang="he-IL" sz="1400" dirty="0"/>
          </a:p>
          <a:p>
            <a:r>
              <a:rPr lang="he-IL" sz="1400" dirty="0"/>
              <a:t>מאחר והאזור המושפע אינו ידוע מראש , הכין התאגיד תכנית לפריסת תחנות חלוקה ברחבי הישובים כדי להתמודד עם כל תרחיש בצורה הטובה ביותר</a:t>
            </a:r>
            <a:r>
              <a:rPr lang="he-IL" sz="1400" dirty="0" smtClean="0"/>
              <a:t>.</a:t>
            </a:r>
            <a:endParaRPr lang="he-IL" sz="1400" dirty="0"/>
          </a:p>
          <a:p>
            <a:r>
              <a:rPr lang="he-IL" sz="1400" dirty="0"/>
              <a:t>מיקום תחנות החלוקה המתוכננות מופיע </a:t>
            </a:r>
            <a:r>
              <a:rPr lang="he-IL" sz="1400" dirty="0" smtClean="0"/>
              <a:t>לפי חלוקת העיר לאזורים.</a:t>
            </a:r>
            <a:endParaRPr lang="he-IL" sz="1400" dirty="0"/>
          </a:p>
        </p:txBody>
      </p:sp>
      <p:sp>
        <p:nvSpPr>
          <p:cNvPr id="4" name="מלבן 3"/>
          <p:cNvSpPr/>
          <p:nvPr/>
        </p:nvSpPr>
        <p:spPr>
          <a:xfrm>
            <a:off x="1209128" y="1917572"/>
            <a:ext cx="70352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1400" dirty="0" smtClean="0"/>
              <a:t>מצב 3-</a:t>
            </a:r>
          </a:p>
          <a:p>
            <a:r>
              <a:rPr lang="he-IL" sz="1400" dirty="0" smtClean="0"/>
              <a:t>בעת הזו ינחה צוות התאגיד את התושבים לנהוג במשמעת מים: צמצום השקיית גינות, צמצום שטיפת כלי רכב וצמצום בכל פעילויות הצורכות כמות מים רבה שאינה חיוניות </a:t>
            </a:r>
            <a:endParaRPr lang="he-IL" sz="1400" dirty="0"/>
          </a:p>
        </p:txBody>
      </p:sp>
      <p:sp>
        <p:nvSpPr>
          <p:cNvPr id="5" name="מלבן 4"/>
          <p:cNvSpPr/>
          <p:nvPr/>
        </p:nvSpPr>
        <p:spPr>
          <a:xfrm>
            <a:off x="4762300" y="1368171"/>
            <a:ext cx="34821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he-IL" sz="1400" dirty="0" smtClean="0"/>
          </a:p>
          <a:p>
            <a:r>
              <a:rPr lang="he-IL" sz="1400" dirty="0" smtClean="0"/>
              <a:t>מצבים 1,2- מצב שיגרתי, </a:t>
            </a:r>
            <a:r>
              <a:rPr lang="he-IL" sz="1400" dirty="0" smtClean="0"/>
              <a:t>אין צורך בחלוקת מים</a:t>
            </a:r>
            <a:r>
              <a:rPr lang="he-IL" sz="1400" dirty="0" smtClean="0"/>
              <a:t>.</a:t>
            </a:r>
            <a:endParaRPr lang="he-IL" sz="1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18754" y="5218105"/>
            <a:ext cx="7851008" cy="160043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dirty="0"/>
              <a:t> </a:t>
            </a:r>
            <a:endParaRPr lang="en-US" sz="1400" dirty="0"/>
          </a:p>
          <a:p>
            <a:r>
              <a:rPr lang="he-IL" sz="1400" u="sng" dirty="0" smtClean="0"/>
              <a:t>חלוקת מים </a:t>
            </a:r>
            <a:r>
              <a:rPr lang="he-IL" sz="1400" u="sng" dirty="0" err="1" smtClean="0"/>
              <a:t>לאוכלוסיה</a:t>
            </a:r>
            <a:r>
              <a:rPr lang="he-IL" sz="1400" u="sng" dirty="0" smtClean="0"/>
              <a:t> בעלת צרכים מיוחדים-</a:t>
            </a:r>
            <a:endParaRPr lang="en-US" sz="1400" u="sng" dirty="0" smtClean="0"/>
          </a:p>
          <a:p>
            <a:r>
              <a:rPr lang="he-IL" sz="1400" dirty="0" smtClean="0"/>
              <a:t> </a:t>
            </a:r>
            <a:endParaRPr lang="en-US" sz="1400" dirty="0" smtClean="0"/>
          </a:p>
          <a:p>
            <a:r>
              <a:rPr lang="he-IL" sz="1400" dirty="0" smtClean="0"/>
              <a:t>אוכלוסיית </a:t>
            </a:r>
            <a:r>
              <a:rPr lang="he-IL" sz="1400" dirty="0"/>
              <a:t>בעלי הצרכים המיוחדים מונה את הכפופים לחוק סיעוד ובכללם </a:t>
            </a:r>
            <a:r>
              <a:rPr lang="he-IL" sz="1400" dirty="0" err="1"/>
              <a:t>מרותקי</a:t>
            </a:r>
            <a:r>
              <a:rPr lang="he-IL" sz="1400" dirty="0"/>
              <a:t> בית, נכים, עיוורים, מוגבלים ועוד המדווחים לאגף הרווחה בעירייה, שמטפלת בהם באופן שוטף כל ימות השנה.</a:t>
            </a:r>
            <a:endParaRPr lang="en-US" sz="1400" dirty="0"/>
          </a:p>
          <a:p>
            <a:r>
              <a:rPr lang="he-IL" sz="1400" dirty="0"/>
              <a:t>על פי התוכניות של העירייה והתאגיד, יקבל כל תושב הנמנה על אוכלוסייה זו את מנת המים המגיעה לו על ידי מערך מתנדבים של עיריית בית שמש.</a:t>
            </a:r>
            <a:endParaRPr lang="en-US" sz="1400" dirty="0"/>
          </a:p>
        </p:txBody>
      </p:sp>
      <p:sp>
        <p:nvSpPr>
          <p:cNvPr id="8" name="מלבן 7"/>
          <p:cNvSpPr/>
          <p:nvPr/>
        </p:nvSpPr>
        <p:spPr>
          <a:xfrm>
            <a:off x="2051720" y="1060394"/>
            <a:ext cx="61926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e-IL" sz="1400" dirty="0">
                <a:solidFill>
                  <a:prstClr val="white"/>
                </a:solidFill>
              </a:rPr>
              <a:t>תאגיד " מי שמש" יחלק מים בעת חירום בהתאם למצב החירום בו נמצאת העיר:</a:t>
            </a:r>
          </a:p>
        </p:txBody>
      </p:sp>
    </p:spTree>
    <p:extLst>
      <p:ext uri="{BB962C8B-B14F-4D97-AF65-F5344CB8AC3E}">
        <p14:creationId xmlns:p14="http://schemas.microsoft.com/office/powerpoint/2010/main" val="2393172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6921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he-IL" sz="4400" b="1" dirty="0">
                <a:solidFill>
                  <a:srgbClr val="FFFF00"/>
                </a:solidFill>
                <a:latin typeface="David" pitchFamily="34" charset="-79"/>
                <a:ea typeface="+mn-ea"/>
                <a:cs typeface="David" pitchFamily="34" charset="-79"/>
              </a:rPr>
              <a:t>פריסת תחנות </a:t>
            </a:r>
            <a:r>
              <a:rPr lang="he-IL" sz="4400" b="1" dirty="0" smtClean="0">
                <a:solidFill>
                  <a:srgbClr val="FFFF00"/>
                </a:solidFill>
                <a:latin typeface="David" pitchFamily="34" charset="-79"/>
                <a:ea typeface="+mn-ea"/>
                <a:cs typeface="David" pitchFamily="34" charset="-79"/>
              </a:rPr>
              <a:t>–מצב 4</a:t>
            </a:r>
            <a:endParaRPr lang="he-IL" sz="4400" b="1" dirty="0">
              <a:solidFill>
                <a:srgbClr val="FFFF00"/>
              </a:solidFill>
              <a:latin typeface="David" pitchFamily="34" charset="-79"/>
              <a:ea typeface="+mn-ea"/>
              <a:cs typeface="David" pitchFamily="34" charset="-79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388" y="1268313"/>
            <a:ext cx="8713787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אליפסה 12"/>
          <p:cNvSpPr/>
          <p:nvPr/>
        </p:nvSpPr>
        <p:spPr>
          <a:xfrm>
            <a:off x="6011863" y="3141563"/>
            <a:ext cx="144462" cy="1444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14" name="אליפסה 13"/>
          <p:cNvSpPr/>
          <p:nvPr/>
        </p:nvSpPr>
        <p:spPr>
          <a:xfrm>
            <a:off x="3419475" y="3644800"/>
            <a:ext cx="144463" cy="14446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7019925" y="4868763"/>
            <a:ext cx="144463" cy="1444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16" name="אליפסה 15"/>
          <p:cNvSpPr/>
          <p:nvPr/>
        </p:nvSpPr>
        <p:spPr>
          <a:xfrm>
            <a:off x="3924300" y="2781200"/>
            <a:ext cx="142875" cy="14446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17" name="אליפסה 16"/>
          <p:cNvSpPr/>
          <p:nvPr/>
        </p:nvSpPr>
        <p:spPr>
          <a:xfrm>
            <a:off x="5795963" y="4365525"/>
            <a:ext cx="144462" cy="14446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18" name="אליפסה 17"/>
          <p:cNvSpPr/>
          <p:nvPr/>
        </p:nvSpPr>
        <p:spPr>
          <a:xfrm>
            <a:off x="6084888" y="2420838"/>
            <a:ext cx="142875" cy="1444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19" name="אליפסה 18"/>
          <p:cNvSpPr/>
          <p:nvPr/>
        </p:nvSpPr>
        <p:spPr>
          <a:xfrm>
            <a:off x="2700338" y="4005163"/>
            <a:ext cx="142875" cy="1444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20" name="אליפסה 19"/>
          <p:cNvSpPr/>
          <p:nvPr/>
        </p:nvSpPr>
        <p:spPr>
          <a:xfrm>
            <a:off x="6516688" y="5518050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21" name="TextBox 21"/>
          <p:cNvSpPr txBox="1">
            <a:spLocks noChangeArrowheads="1"/>
          </p:cNvSpPr>
          <p:nvPr/>
        </p:nvSpPr>
        <p:spPr bwMode="auto">
          <a:xfrm>
            <a:off x="5795963" y="2997100"/>
            <a:ext cx="215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e-IL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2" name="TextBox 22"/>
          <p:cNvSpPr txBox="1">
            <a:spLocks noChangeArrowheads="1"/>
          </p:cNvSpPr>
          <p:nvPr/>
        </p:nvSpPr>
        <p:spPr bwMode="auto">
          <a:xfrm>
            <a:off x="3276600" y="3419375"/>
            <a:ext cx="215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e-IL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3" name="TextBox 23"/>
          <p:cNvSpPr txBox="1">
            <a:spLocks noChangeArrowheads="1"/>
          </p:cNvSpPr>
          <p:nvPr/>
        </p:nvSpPr>
        <p:spPr bwMode="auto">
          <a:xfrm>
            <a:off x="7164388" y="4797325"/>
            <a:ext cx="215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e-IL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4" name="TextBox 24"/>
          <p:cNvSpPr txBox="1">
            <a:spLocks noChangeArrowheads="1"/>
          </p:cNvSpPr>
          <p:nvPr/>
        </p:nvSpPr>
        <p:spPr bwMode="auto">
          <a:xfrm>
            <a:off x="3708400" y="2636738"/>
            <a:ext cx="215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e-IL" b="1" dirty="0" smtClean="0">
                <a:solidFill>
                  <a:srgbClr val="FF0000"/>
                </a:solidFill>
              </a:rPr>
              <a:t>6</a:t>
            </a:r>
            <a:endParaRPr lang="he-IL" b="1" dirty="0">
              <a:solidFill>
                <a:srgbClr val="FF0000"/>
              </a:solidFill>
            </a:endParaRPr>
          </a:p>
        </p:txBody>
      </p:sp>
      <p:sp>
        <p:nvSpPr>
          <p:cNvPr id="25" name="TextBox 25"/>
          <p:cNvSpPr txBox="1">
            <a:spLocks noChangeArrowheads="1"/>
          </p:cNvSpPr>
          <p:nvPr/>
        </p:nvSpPr>
        <p:spPr bwMode="auto">
          <a:xfrm>
            <a:off x="6227763" y="2339875"/>
            <a:ext cx="215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e-IL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6" name="TextBox 26"/>
          <p:cNvSpPr txBox="1">
            <a:spLocks noChangeArrowheads="1"/>
          </p:cNvSpPr>
          <p:nvPr/>
        </p:nvSpPr>
        <p:spPr bwMode="auto">
          <a:xfrm>
            <a:off x="6659563" y="5435500"/>
            <a:ext cx="215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e-IL" b="1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7" name="TextBox 27"/>
          <p:cNvSpPr txBox="1">
            <a:spLocks noChangeArrowheads="1"/>
          </p:cNvSpPr>
          <p:nvPr/>
        </p:nvSpPr>
        <p:spPr bwMode="auto">
          <a:xfrm>
            <a:off x="2484438" y="3860700"/>
            <a:ext cx="215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e-IL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8" name="TextBox 28"/>
          <p:cNvSpPr txBox="1">
            <a:spLocks noChangeArrowheads="1"/>
          </p:cNvSpPr>
          <p:nvPr/>
        </p:nvSpPr>
        <p:spPr bwMode="auto">
          <a:xfrm>
            <a:off x="5580063" y="4221063"/>
            <a:ext cx="215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e-IL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9" name="אליפסה 28"/>
          <p:cNvSpPr/>
          <p:nvPr/>
        </p:nvSpPr>
        <p:spPr>
          <a:xfrm>
            <a:off x="8027988" y="5660925"/>
            <a:ext cx="144462" cy="14446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30" name="אליפסה 29"/>
          <p:cNvSpPr/>
          <p:nvPr/>
        </p:nvSpPr>
        <p:spPr>
          <a:xfrm>
            <a:off x="8243888" y="3717825"/>
            <a:ext cx="144462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31" name="TextBox 33"/>
          <p:cNvSpPr txBox="1">
            <a:spLocks noChangeArrowheads="1"/>
          </p:cNvSpPr>
          <p:nvPr/>
        </p:nvSpPr>
        <p:spPr bwMode="auto">
          <a:xfrm>
            <a:off x="8172450" y="5579963"/>
            <a:ext cx="215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e-IL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2" name="TextBox 34"/>
          <p:cNvSpPr txBox="1">
            <a:spLocks noChangeArrowheads="1"/>
          </p:cNvSpPr>
          <p:nvPr/>
        </p:nvSpPr>
        <p:spPr bwMode="auto">
          <a:xfrm>
            <a:off x="8316913" y="3573363"/>
            <a:ext cx="5755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e-IL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3" name="אליפסה 32"/>
          <p:cNvSpPr/>
          <p:nvPr/>
        </p:nvSpPr>
        <p:spPr>
          <a:xfrm>
            <a:off x="5076825" y="1844575"/>
            <a:ext cx="142875" cy="14446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34" name="אליפסה 33"/>
          <p:cNvSpPr/>
          <p:nvPr/>
        </p:nvSpPr>
        <p:spPr>
          <a:xfrm>
            <a:off x="4284663" y="1412775"/>
            <a:ext cx="142875" cy="14446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35" name="TextBox 37"/>
          <p:cNvSpPr txBox="1">
            <a:spLocks noChangeArrowheads="1"/>
          </p:cNvSpPr>
          <p:nvPr/>
        </p:nvSpPr>
        <p:spPr bwMode="auto">
          <a:xfrm>
            <a:off x="5292725" y="1844575"/>
            <a:ext cx="2159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e-IL" b="1" dirty="0"/>
              <a:t>א</a:t>
            </a:r>
          </a:p>
        </p:txBody>
      </p:sp>
      <p:sp>
        <p:nvSpPr>
          <p:cNvPr id="36" name="TextBox 38"/>
          <p:cNvSpPr txBox="1">
            <a:spLocks noChangeArrowheads="1"/>
          </p:cNvSpPr>
          <p:nvPr/>
        </p:nvSpPr>
        <p:spPr bwMode="auto">
          <a:xfrm>
            <a:off x="4500563" y="1341338"/>
            <a:ext cx="215900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e-IL" b="1" dirty="0"/>
              <a:t>ב</a:t>
            </a:r>
          </a:p>
        </p:txBody>
      </p:sp>
      <p:sp>
        <p:nvSpPr>
          <p:cNvPr id="63" name="כותרת 1"/>
          <p:cNvSpPr txBox="1">
            <a:spLocks/>
          </p:cNvSpPr>
          <p:nvPr/>
        </p:nvSpPr>
        <p:spPr>
          <a:xfrm>
            <a:off x="446856" y="771550"/>
            <a:ext cx="8229600" cy="42520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484632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FF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David" pitchFamily="34" charset="-79"/>
                <a:ea typeface="+mj-ea"/>
                <a:cs typeface="David" pitchFamily="34" charset="-79"/>
              </a:rPr>
              <a:t>אזור א' - בית שמש הותיקה</a:t>
            </a:r>
            <a:endParaRPr kumimoji="0" lang="he-IL" sz="36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FF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David" pitchFamily="34" charset="-79"/>
              <a:ea typeface="+mj-ea"/>
              <a:cs typeface="David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3451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4" grpId="0"/>
      <p:bldP spid="25" grpId="0"/>
      <p:bldP spid="26" grpId="0"/>
      <p:bldP spid="27" grpId="0"/>
      <p:bldP spid="28" grpId="0"/>
      <p:bldP spid="30" grpId="0" animBg="1"/>
      <p:bldP spid="32" grpId="0"/>
      <p:bldP spid="33" grpId="0" animBg="1"/>
      <p:bldP spid="34" grpId="0" animBg="1"/>
      <p:bldP spid="35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6921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he-IL" sz="4400" b="1" dirty="0">
                <a:solidFill>
                  <a:srgbClr val="FFFF00"/>
                </a:solidFill>
                <a:latin typeface="David" pitchFamily="34" charset="-79"/>
                <a:ea typeface="+mn-ea"/>
                <a:cs typeface="David" pitchFamily="34" charset="-79"/>
              </a:rPr>
              <a:t>פריסת תחנות </a:t>
            </a:r>
            <a:r>
              <a:rPr lang="he-IL" sz="4400" b="1" dirty="0" smtClean="0">
                <a:solidFill>
                  <a:srgbClr val="FFFF00"/>
                </a:solidFill>
                <a:latin typeface="David" pitchFamily="34" charset="-79"/>
                <a:ea typeface="+mn-ea"/>
                <a:cs typeface="David" pitchFamily="34" charset="-79"/>
              </a:rPr>
              <a:t>–מצבים 4</a:t>
            </a:r>
            <a:endParaRPr lang="he-IL" sz="4400" b="1" dirty="0">
              <a:solidFill>
                <a:srgbClr val="FFFF00"/>
              </a:solidFill>
              <a:latin typeface="David" pitchFamily="34" charset="-79"/>
              <a:ea typeface="+mn-ea"/>
              <a:cs typeface="David" pitchFamily="34" charset="-79"/>
            </a:endParaRPr>
          </a:p>
        </p:txBody>
      </p:sp>
      <p:sp>
        <p:nvSpPr>
          <p:cNvPr id="9" name="כותרת 1"/>
          <p:cNvSpPr txBox="1">
            <a:spLocks/>
          </p:cNvSpPr>
          <p:nvPr/>
        </p:nvSpPr>
        <p:spPr>
          <a:xfrm>
            <a:off x="446856" y="699542"/>
            <a:ext cx="8229600" cy="42520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484632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FF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David" pitchFamily="34" charset="-79"/>
                <a:ea typeface="+mj-ea"/>
                <a:cs typeface="David" pitchFamily="34" charset="-79"/>
              </a:rPr>
              <a:t>אזור ב' - גבעת שרת</a:t>
            </a:r>
            <a:endParaRPr kumimoji="0" lang="he-IL" sz="36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FF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David" pitchFamily="34" charset="-79"/>
              <a:ea typeface="+mj-ea"/>
              <a:cs typeface="David" pitchFamily="34" charset="-79"/>
            </a:endParaRPr>
          </a:p>
        </p:txBody>
      </p:sp>
      <p:grpSp>
        <p:nvGrpSpPr>
          <p:cNvPr id="2" name="קבוצה 35"/>
          <p:cNvGrpSpPr>
            <a:grpSpLocks/>
          </p:cNvGrpSpPr>
          <p:nvPr/>
        </p:nvGrpSpPr>
        <p:grpSpPr bwMode="auto">
          <a:xfrm>
            <a:off x="439291" y="1124744"/>
            <a:ext cx="7949133" cy="5832648"/>
            <a:chOff x="251520" y="548680"/>
            <a:chExt cx="8597058" cy="6309320"/>
          </a:xfrm>
        </p:grpSpPr>
        <p:pic>
          <p:nvPicPr>
            <p:cNvPr id="51" name="Picture 3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251520" y="548680"/>
              <a:ext cx="8534195" cy="6148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" name="צורה חופשית 51"/>
            <p:cNvSpPr/>
            <p:nvPr/>
          </p:nvSpPr>
          <p:spPr>
            <a:xfrm>
              <a:off x="6105647" y="4519392"/>
              <a:ext cx="2742931" cy="2338608"/>
            </a:xfrm>
            <a:custGeom>
              <a:avLst/>
              <a:gdLst>
                <a:gd name="connsiteX0" fmla="*/ 1983545 w 2743200"/>
                <a:gd name="connsiteY0" fmla="*/ 25030 h 2503667"/>
                <a:gd name="connsiteX1" fmla="*/ 1448973 w 2743200"/>
                <a:gd name="connsiteY1" fmla="*/ 25030 h 2503667"/>
                <a:gd name="connsiteX2" fmla="*/ 1406770 w 2743200"/>
                <a:gd name="connsiteY2" fmla="*/ 39097 h 2503667"/>
                <a:gd name="connsiteX3" fmla="*/ 281354 w 2743200"/>
                <a:gd name="connsiteY3" fmla="*/ 53165 h 2503667"/>
                <a:gd name="connsiteX4" fmla="*/ 196948 w 2743200"/>
                <a:gd name="connsiteY4" fmla="*/ 95368 h 2503667"/>
                <a:gd name="connsiteX5" fmla="*/ 84407 w 2743200"/>
                <a:gd name="connsiteY5" fmla="*/ 179774 h 2503667"/>
                <a:gd name="connsiteX6" fmla="*/ 56271 w 2743200"/>
                <a:gd name="connsiteY6" fmla="*/ 221977 h 2503667"/>
                <a:gd name="connsiteX7" fmla="*/ 28136 w 2743200"/>
                <a:gd name="connsiteY7" fmla="*/ 250113 h 2503667"/>
                <a:gd name="connsiteX8" fmla="*/ 0 w 2743200"/>
                <a:gd name="connsiteY8" fmla="*/ 334519 h 2503667"/>
                <a:gd name="connsiteX9" fmla="*/ 14068 w 2743200"/>
                <a:gd name="connsiteY9" fmla="*/ 587737 h 2503667"/>
                <a:gd name="connsiteX10" fmla="*/ 70339 w 2743200"/>
                <a:gd name="connsiteY10" fmla="*/ 714347 h 2503667"/>
                <a:gd name="connsiteX11" fmla="*/ 126610 w 2743200"/>
                <a:gd name="connsiteY11" fmla="*/ 840956 h 2503667"/>
                <a:gd name="connsiteX12" fmla="*/ 168813 w 2743200"/>
                <a:gd name="connsiteY12" fmla="*/ 939430 h 2503667"/>
                <a:gd name="connsiteX13" fmla="*/ 211016 w 2743200"/>
                <a:gd name="connsiteY13" fmla="*/ 1023836 h 2503667"/>
                <a:gd name="connsiteX14" fmla="*/ 267287 w 2743200"/>
                <a:gd name="connsiteY14" fmla="*/ 1108242 h 2503667"/>
                <a:gd name="connsiteX15" fmla="*/ 365760 w 2743200"/>
                <a:gd name="connsiteY15" fmla="*/ 1206716 h 2503667"/>
                <a:gd name="connsiteX16" fmla="*/ 393896 w 2743200"/>
                <a:gd name="connsiteY16" fmla="*/ 1234851 h 2503667"/>
                <a:gd name="connsiteX17" fmla="*/ 436099 w 2743200"/>
                <a:gd name="connsiteY17" fmla="*/ 1262987 h 2503667"/>
                <a:gd name="connsiteX18" fmla="*/ 450167 w 2743200"/>
                <a:gd name="connsiteY18" fmla="*/ 1305190 h 2503667"/>
                <a:gd name="connsiteX19" fmla="*/ 492370 w 2743200"/>
                <a:gd name="connsiteY19" fmla="*/ 1347393 h 2503667"/>
                <a:gd name="connsiteX20" fmla="*/ 520505 w 2743200"/>
                <a:gd name="connsiteY20" fmla="*/ 1389596 h 2503667"/>
                <a:gd name="connsiteX21" fmla="*/ 534573 w 2743200"/>
                <a:gd name="connsiteY21" fmla="*/ 1431799 h 2503667"/>
                <a:gd name="connsiteX22" fmla="*/ 576776 w 2743200"/>
                <a:gd name="connsiteY22" fmla="*/ 1445867 h 2503667"/>
                <a:gd name="connsiteX23" fmla="*/ 590844 w 2743200"/>
                <a:gd name="connsiteY23" fmla="*/ 1488070 h 2503667"/>
                <a:gd name="connsiteX24" fmla="*/ 759656 w 2743200"/>
                <a:gd name="connsiteY24" fmla="*/ 1572476 h 2503667"/>
                <a:gd name="connsiteX25" fmla="*/ 801859 w 2743200"/>
                <a:gd name="connsiteY25" fmla="*/ 1600611 h 2503667"/>
                <a:gd name="connsiteX26" fmla="*/ 858130 w 2743200"/>
                <a:gd name="connsiteY26" fmla="*/ 1670950 h 2503667"/>
                <a:gd name="connsiteX27" fmla="*/ 900333 w 2743200"/>
                <a:gd name="connsiteY27" fmla="*/ 1755356 h 2503667"/>
                <a:gd name="connsiteX28" fmla="*/ 942536 w 2743200"/>
                <a:gd name="connsiteY28" fmla="*/ 1811627 h 2503667"/>
                <a:gd name="connsiteX29" fmla="*/ 956604 w 2743200"/>
                <a:gd name="connsiteY29" fmla="*/ 1881965 h 2503667"/>
                <a:gd name="connsiteX30" fmla="*/ 1012874 w 2743200"/>
                <a:gd name="connsiteY30" fmla="*/ 1966371 h 2503667"/>
                <a:gd name="connsiteX31" fmla="*/ 1041010 w 2743200"/>
                <a:gd name="connsiteY31" fmla="*/ 2008574 h 2503667"/>
                <a:gd name="connsiteX32" fmla="*/ 1153551 w 2743200"/>
                <a:gd name="connsiteY32" fmla="*/ 2107048 h 2503667"/>
                <a:gd name="connsiteX33" fmla="*/ 1195754 w 2743200"/>
                <a:gd name="connsiteY33" fmla="*/ 2121116 h 2503667"/>
                <a:gd name="connsiteX34" fmla="*/ 1223890 w 2743200"/>
                <a:gd name="connsiteY34" fmla="*/ 2149251 h 2503667"/>
                <a:gd name="connsiteX35" fmla="*/ 1392702 w 2743200"/>
                <a:gd name="connsiteY35" fmla="*/ 2163319 h 2503667"/>
                <a:gd name="connsiteX36" fmla="*/ 1434905 w 2743200"/>
                <a:gd name="connsiteY36" fmla="*/ 2177387 h 2503667"/>
                <a:gd name="connsiteX37" fmla="*/ 2700997 w 2743200"/>
                <a:gd name="connsiteY37" fmla="*/ 2205522 h 2503667"/>
                <a:gd name="connsiteX38" fmla="*/ 2715065 w 2743200"/>
                <a:gd name="connsiteY38" fmla="*/ 2107048 h 2503667"/>
                <a:gd name="connsiteX39" fmla="*/ 2729133 w 2743200"/>
                <a:gd name="connsiteY39" fmla="*/ 2064845 h 2503667"/>
                <a:gd name="connsiteX40" fmla="*/ 2743200 w 2743200"/>
                <a:gd name="connsiteY40" fmla="*/ 2008574 h 2503667"/>
                <a:gd name="connsiteX41" fmla="*/ 2729133 w 2743200"/>
                <a:gd name="connsiteY41" fmla="*/ 1192648 h 2503667"/>
                <a:gd name="connsiteX42" fmla="*/ 2715065 w 2743200"/>
                <a:gd name="connsiteY42" fmla="*/ 1136377 h 2503667"/>
                <a:gd name="connsiteX43" fmla="*/ 2686930 w 2743200"/>
                <a:gd name="connsiteY43" fmla="*/ 1094174 h 2503667"/>
                <a:gd name="connsiteX44" fmla="*/ 2658794 w 2743200"/>
                <a:gd name="connsiteY44" fmla="*/ 1037903 h 2503667"/>
                <a:gd name="connsiteX45" fmla="*/ 2644727 w 2743200"/>
                <a:gd name="connsiteY45" fmla="*/ 981633 h 2503667"/>
                <a:gd name="connsiteX46" fmla="*/ 2616591 w 2743200"/>
                <a:gd name="connsiteY46" fmla="*/ 897227 h 2503667"/>
                <a:gd name="connsiteX47" fmla="*/ 2574388 w 2743200"/>
                <a:gd name="connsiteY47" fmla="*/ 601805 h 2503667"/>
                <a:gd name="connsiteX48" fmla="*/ 2518117 w 2743200"/>
                <a:gd name="connsiteY48" fmla="*/ 489263 h 2503667"/>
                <a:gd name="connsiteX49" fmla="*/ 2461847 w 2743200"/>
                <a:gd name="connsiteY49" fmla="*/ 362654 h 2503667"/>
                <a:gd name="connsiteX50" fmla="*/ 2433711 w 2743200"/>
                <a:gd name="connsiteY50" fmla="*/ 334519 h 2503667"/>
                <a:gd name="connsiteX51" fmla="*/ 2377440 w 2743200"/>
                <a:gd name="connsiteY51" fmla="*/ 221977 h 2503667"/>
                <a:gd name="connsiteX52" fmla="*/ 2363373 w 2743200"/>
                <a:gd name="connsiteY52" fmla="*/ 179774 h 2503667"/>
                <a:gd name="connsiteX53" fmla="*/ 2222696 w 2743200"/>
                <a:gd name="connsiteY53" fmla="*/ 67233 h 2503667"/>
                <a:gd name="connsiteX54" fmla="*/ 2152357 w 2743200"/>
                <a:gd name="connsiteY54" fmla="*/ 25030 h 2503667"/>
                <a:gd name="connsiteX55" fmla="*/ 1983545 w 2743200"/>
                <a:gd name="connsiteY55" fmla="*/ 25030 h 2503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743200" h="2503667">
                  <a:moveTo>
                    <a:pt x="1983545" y="25030"/>
                  </a:moveTo>
                  <a:cubicBezTo>
                    <a:pt x="1866314" y="25030"/>
                    <a:pt x="1924550" y="0"/>
                    <a:pt x="1448973" y="25030"/>
                  </a:cubicBezTo>
                  <a:cubicBezTo>
                    <a:pt x="1434165" y="25809"/>
                    <a:pt x="1421594" y="38740"/>
                    <a:pt x="1406770" y="39097"/>
                  </a:cubicBezTo>
                  <a:cubicBezTo>
                    <a:pt x="1031711" y="48134"/>
                    <a:pt x="656493" y="48476"/>
                    <a:pt x="281354" y="53165"/>
                  </a:cubicBezTo>
                  <a:cubicBezTo>
                    <a:pt x="241511" y="66446"/>
                    <a:pt x="230510" y="66001"/>
                    <a:pt x="196948" y="95368"/>
                  </a:cubicBezTo>
                  <a:cubicBezTo>
                    <a:pt x="97473" y="182410"/>
                    <a:pt x="166408" y="152442"/>
                    <a:pt x="84407" y="179774"/>
                  </a:cubicBezTo>
                  <a:cubicBezTo>
                    <a:pt x="75028" y="193842"/>
                    <a:pt x="66833" y="208775"/>
                    <a:pt x="56271" y="221977"/>
                  </a:cubicBezTo>
                  <a:cubicBezTo>
                    <a:pt x="47986" y="232334"/>
                    <a:pt x="34067" y="238250"/>
                    <a:pt x="28136" y="250113"/>
                  </a:cubicBezTo>
                  <a:cubicBezTo>
                    <a:pt x="14873" y="276639"/>
                    <a:pt x="0" y="334519"/>
                    <a:pt x="0" y="334519"/>
                  </a:cubicBezTo>
                  <a:cubicBezTo>
                    <a:pt x="4689" y="418925"/>
                    <a:pt x="3582" y="503854"/>
                    <a:pt x="14068" y="587737"/>
                  </a:cubicBezTo>
                  <a:cubicBezTo>
                    <a:pt x="28636" y="704279"/>
                    <a:pt x="36537" y="638290"/>
                    <a:pt x="70339" y="714347"/>
                  </a:cubicBezTo>
                  <a:cubicBezTo>
                    <a:pt x="137298" y="865008"/>
                    <a:pt x="62938" y="745450"/>
                    <a:pt x="126610" y="840956"/>
                  </a:cubicBezTo>
                  <a:cubicBezTo>
                    <a:pt x="166994" y="1002502"/>
                    <a:pt x="110524" y="803423"/>
                    <a:pt x="168813" y="939430"/>
                  </a:cubicBezTo>
                  <a:cubicBezTo>
                    <a:pt x="207704" y="1030174"/>
                    <a:pt x="154386" y="967206"/>
                    <a:pt x="211016" y="1023836"/>
                  </a:cubicBezTo>
                  <a:cubicBezTo>
                    <a:pt x="237921" y="1104550"/>
                    <a:pt x="205816" y="1029208"/>
                    <a:pt x="267287" y="1108242"/>
                  </a:cubicBezTo>
                  <a:cubicBezTo>
                    <a:pt x="346294" y="1209824"/>
                    <a:pt x="285114" y="1179833"/>
                    <a:pt x="365760" y="1206716"/>
                  </a:cubicBezTo>
                  <a:cubicBezTo>
                    <a:pt x="375139" y="1216094"/>
                    <a:pt x="383539" y="1226566"/>
                    <a:pt x="393896" y="1234851"/>
                  </a:cubicBezTo>
                  <a:cubicBezTo>
                    <a:pt x="407098" y="1245413"/>
                    <a:pt x="425537" y="1249785"/>
                    <a:pt x="436099" y="1262987"/>
                  </a:cubicBezTo>
                  <a:cubicBezTo>
                    <a:pt x="445362" y="1274566"/>
                    <a:pt x="441942" y="1292852"/>
                    <a:pt x="450167" y="1305190"/>
                  </a:cubicBezTo>
                  <a:cubicBezTo>
                    <a:pt x="461203" y="1321743"/>
                    <a:pt x="479634" y="1332109"/>
                    <a:pt x="492370" y="1347393"/>
                  </a:cubicBezTo>
                  <a:cubicBezTo>
                    <a:pt x="503194" y="1360381"/>
                    <a:pt x="512944" y="1374474"/>
                    <a:pt x="520505" y="1389596"/>
                  </a:cubicBezTo>
                  <a:cubicBezTo>
                    <a:pt x="527137" y="1402859"/>
                    <a:pt x="524088" y="1421314"/>
                    <a:pt x="534573" y="1431799"/>
                  </a:cubicBezTo>
                  <a:cubicBezTo>
                    <a:pt x="545058" y="1442284"/>
                    <a:pt x="562708" y="1441178"/>
                    <a:pt x="576776" y="1445867"/>
                  </a:cubicBezTo>
                  <a:cubicBezTo>
                    <a:pt x="581465" y="1459935"/>
                    <a:pt x="580359" y="1477585"/>
                    <a:pt x="590844" y="1488070"/>
                  </a:cubicBezTo>
                  <a:cubicBezTo>
                    <a:pt x="723651" y="1620876"/>
                    <a:pt x="622363" y="1480948"/>
                    <a:pt x="759656" y="1572476"/>
                  </a:cubicBezTo>
                  <a:lnTo>
                    <a:pt x="801859" y="1600611"/>
                  </a:lnTo>
                  <a:cubicBezTo>
                    <a:pt x="829247" y="1682772"/>
                    <a:pt x="794498" y="1607317"/>
                    <a:pt x="858130" y="1670950"/>
                  </a:cubicBezTo>
                  <a:cubicBezTo>
                    <a:pt x="907142" y="1719962"/>
                    <a:pt x="869822" y="1701963"/>
                    <a:pt x="900333" y="1755356"/>
                  </a:cubicBezTo>
                  <a:cubicBezTo>
                    <a:pt x="911966" y="1775713"/>
                    <a:pt x="928468" y="1792870"/>
                    <a:pt x="942536" y="1811627"/>
                  </a:cubicBezTo>
                  <a:cubicBezTo>
                    <a:pt x="947225" y="1835073"/>
                    <a:pt x="946710" y="1860198"/>
                    <a:pt x="956604" y="1881965"/>
                  </a:cubicBezTo>
                  <a:cubicBezTo>
                    <a:pt x="970596" y="1912748"/>
                    <a:pt x="994117" y="1938236"/>
                    <a:pt x="1012874" y="1966371"/>
                  </a:cubicBezTo>
                  <a:cubicBezTo>
                    <a:pt x="1022253" y="1980439"/>
                    <a:pt x="1029055" y="1996619"/>
                    <a:pt x="1041010" y="2008574"/>
                  </a:cubicBezTo>
                  <a:cubicBezTo>
                    <a:pt x="1077682" y="2045246"/>
                    <a:pt x="1107021" y="2083783"/>
                    <a:pt x="1153551" y="2107048"/>
                  </a:cubicBezTo>
                  <a:cubicBezTo>
                    <a:pt x="1166814" y="2113680"/>
                    <a:pt x="1181686" y="2116427"/>
                    <a:pt x="1195754" y="2121116"/>
                  </a:cubicBezTo>
                  <a:cubicBezTo>
                    <a:pt x="1205133" y="2130494"/>
                    <a:pt x="1210921" y="2146472"/>
                    <a:pt x="1223890" y="2149251"/>
                  </a:cubicBezTo>
                  <a:cubicBezTo>
                    <a:pt x="1279102" y="2161082"/>
                    <a:pt x="1336732" y="2155856"/>
                    <a:pt x="1392702" y="2163319"/>
                  </a:cubicBezTo>
                  <a:cubicBezTo>
                    <a:pt x="1407401" y="2165279"/>
                    <a:pt x="1420837" y="2172698"/>
                    <a:pt x="1434905" y="2177387"/>
                  </a:cubicBezTo>
                  <a:cubicBezTo>
                    <a:pt x="1761185" y="2503667"/>
                    <a:pt x="1547758" y="2310362"/>
                    <a:pt x="2700997" y="2205522"/>
                  </a:cubicBezTo>
                  <a:cubicBezTo>
                    <a:pt x="2734019" y="2202520"/>
                    <a:pt x="2708562" y="2139562"/>
                    <a:pt x="2715065" y="2107048"/>
                  </a:cubicBezTo>
                  <a:cubicBezTo>
                    <a:pt x="2717973" y="2092507"/>
                    <a:pt x="2725059" y="2079103"/>
                    <a:pt x="2729133" y="2064845"/>
                  </a:cubicBezTo>
                  <a:cubicBezTo>
                    <a:pt x="2734444" y="2046255"/>
                    <a:pt x="2738511" y="2027331"/>
                    <a:pt x="2743200" y="2008574"/>
                  </a:cubicBezTo>
                  <a:cubicBezTo>
                    <a:pt x="2738511" y="1736599"/>
                    <a:pt x="2737903" y="1464522"/>
                    <a:pt x="2729133" y="1192648"/>
                  </a:cubicBezTo>
                  <a:cubicBezTo>
                    <a:pt x="2728510" y="1173324"/>
                    <a:pt x="2722681" y="1154148"/>
                    <a:pt x="2715065" y="1136377"/>
                  </a:cubicBezTo>
                  <a:cubicBezTo>
                    <a:pt x="2708405" y="1120837"/>
                    <a:pt x="2695318" y="1108854"/>
                    <a:pt x="2686930" y="1094174"/>
                  </a:cubicBezTo>
                  <a:cubicBezTo>
                    <a:pt x="2676525" y="1075966"/>
                    <a:pt x="2668173" y="1056660"/>
                    <a:pt x="2658794" y="1037903"/>
                  </a:cubicBezTo>
                  <a:cubicBezTo>
                    <a:pt x="2654105" y="1019146"/>
                    <a:pt x="2650283" y="1000151"/>
                    <a:pt x="2644727" y="981633"/>
                  </a:cubicBezTo>
                  <a:cubicBezTo>
                    <a:pt x="2636205" y="953226"/>
                    <a:pt x="2616591" y="897227"/>
                    <a:pt x="2616591" y="897227"/>
                  </a:cubicBezTo>
                  <a:cubicBezTo>
                    <a:pt x="2611909" y="836354"/>
                    <a:pt x="2609542" y="672113"/>
                    <a:pt x="2574388" y="601805"/>
                  </a:cubicBezTo>
                  <a:cubicBezTo>
                    <a:pt x="2555631" y="564291"/>
                    <a:pt x="2531380" y="529053"/>
                    <a:pt x="2518117" y="489263"/>
                  </a:cubicBezTo>
                  <a:cubicBezTo>
                    <a:pt x="2495809" y="422339"/>
                    <a:pt x="2500063" y="410423"/>
                    <a:pt x="2461847" y="362654"/>
                  </a:cubicBezTo>
                  <a:cubicBezTo>
                    <a:pt x="2453561" y="352297"/>
                    <a:pt x="2443090" y="343897"/>
                    <a:pt x="2433711" y="334519"/>
                  </a:cubicBezTo>
                  <a:cubicBezTo>
                    <a:pt x="2401382" y="237530"/>
                    <a:pt x="2426547" y="271084"/>
                    <a:pt x="2377440" y="221977"/>
                  </a:cubicBezTo>
                  <a:cubicBezTo>
                    <a:pt x="2372751" y="207909"/>
                    <a:pt x="2371992" y="191841"/>
                    <a:pt x="2363373" y="179774"/>
                  </a:cubicBezTo>
                  <a:cubicBezTo>
                    <a:pt x="2293766" y="82324"/>
                    <a:pt x="2315694" y="160231"/>
                    <a:pt x="2222696" y="67233"/>
                  </a:cubicBezTo>
                  <a:cubicBezTo>
                    <a:pt x="2194963" y="39500"/>
                    <a:pt x="2194969" y="31117"/>
                    <a:pt x="2152357" y="25030"/>
                  </a:cubicBezTo>
                  <a:cubicBezTo>
                    <a:pt x="2047936" y="10113"/>
                    <a:pt x="2100776" y="25030"/>
                    <a:pt x="1983545" y="25030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/>
            </a:p>
          </p:txBody>
        </p:sp>
      </p:grpSp>
      <p:sp>
        <p:nvSpPr>
          <p:cNvPr id="33" name="אליפסה 32"/>
          <p:cNvSpPr/>
          <p:nvPr/>
        </p:nvSpPr>
        <p:spPr>
          <a:xfrm>
            <a:off x="2171192" y="2921211"/>
            <a:ext cx="133562" cy="13356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34" name="אליפסה 33"/>
          <p:cNvSpPr/>
          <p:nvPr/>
        </p:nvSpPr>
        <p:spPr>
          <a:xfrm>
            <a:off x="3835579" y="2988726"/>
            <a:ext cx="132094" cy="13209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35" name="אליפסה 34"/>
          <p:cNvSpPr/>
          <p:nvPr/>
        </p:nvSpPr>
        <p:spPr>
          <a:xfrm>
            <a:off x="5765622" y="3653595"/>
            <a:ext cx="133561" cy="1335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36" name="TextBox 17"/>
          <p:cNvSpPr txBox="1">
            <a:spLocks noChangeArrowheads="1"/>
          </p:cNvSpPr>
          <p:nvPr/>
        </p:nvSpPr>
        <p:spPr bwMode="auto">
          <a:xfrm>
            <a:off x="5765622" y="3520034"/>
            <a:ext cx="599445" cy="426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e-IL" b="1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37" name="TextBox 18"/>
          <p:cNvSpPr txBox="1">
            <a:spLocks noChangeArrowheads="1"/>
          </p:cNvSpPr>
          <p:nvPr/>
        </p:nvSpPr>
        <p:spPr bwMode="auto">
          <a:xfrm>
            <a:off x="3768064" y="2855165"/>
            <a:ext cx="600295" cy="341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e-IL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8" name="TextBox 19"/>
          <p:cNvSpPr txBox="1">
            <a:spLocks noChangeArrowheads="1"/>
          </p:cNvSpPr>
          <p:nvPr/>
        </p:nvSpPr>
        <p:spPr bwMode="auto">
          <a:xfrm>
            <a:off x="1704460" y="2789118"/>
            <a:ext cx="600295" cy="340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e-IL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39" name="TextBox 24"/>
          <p:cNvSpPr txBox="1">
            <a:spLocks noChangeArrowheads="1"/>
          </p:cNvSpPr>
          <p:nvPr/>
        </p:nvSpPr>
        <p:spPr bwMode="auto">
          <a:xfrm>
            <a:off x="7164351" y="4385978"/>
            <a:ext cx="598827" cy="34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e-IL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40" name="TextBox 25"/>
          <p:cNvSpPr txBox="1">
            <a:spLocks noChangeArrowheads="1"/>
          </p:cNvSpPr>
          <p:nvPr/>
        </p:nvSpPr>
        <p:spPr bwMode="auto">
          <a:xfrm>
            <a:off x="4967186" y="4453492"/>
            <a:ext cx="598827" cy="340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e-IL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41" name="TextBox 26"/>
          <p:cNvSpPr txBox="1">
            <a:spLocks noChangeArrowheads="1"/>
          </p:cNvSpPr>
          <p:nvPr/>
        </p:nvSpPr>
        <p:spPr bwMode="auto">
          <a:xfrm>
            <a:off x="1771974" y="4186371"/>
            <a:ext cx="598827" cy="34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e-IL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42" name="TextBox 27"/>
          <p:cNvSpPr txBox="1">
            <a:spLocks noChangeArrowheads="1"/>
          </p:cNvSpPr>
          <p:nvPr/>
        </p:nvSpPr>
        <p:spPr bwMode="auto">
          <a:xfrm>
            <a:off x="972071" y="1590006"/>
            <a:ext cx="600294" cy="341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e-IL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43" name="TextBox 28"/>
          <p:cNvSpPr txBox="1">
            <a:spLocks noChangeArrowheads="1"/>
          </p:cNvSpPr>
          <p:nvPr/>
        </p:nvSpPr>
        <p:spPr bwMode="auto">
          <a:xfrm>
            <a:off x="5699574" y="2988726"/>
            <a:ext cx="598827" cy="340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e-IL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44" name="אליפסה 43"/>
          <p:cNvSpPr/>
          <p:nvPr/>
        </p:nvSpPr>
        <p:spPr>
          <a:xfrm>
            <a:off x="5765622" y="3120819"/>
            <a:ext cx="133561" cy="13356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45" name="אליפסה 44"/>
          <p:cNvSpPr/>
          <p:nvPr/>
        </p:nvSpPr>
        <p:spPr>
          <a:xfrm>
            <a:off x="1971583" y="4120324"/>
            <a:ext cx="132094" cy="13209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46" name="אליפסה 45"/>
          <p:cNvSpPr/>
          <p:nvPr/>
        </p:nvSpPr>
        <p:spPr>
          <a:xfrm>
            <a:off x="5033232" y="4585585"/>
            <a:ext cx="133562" cy="13356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47" name="אליפסה 46"/>
          <p:cNvSpPr/>
          <p:nvPr/>
        </p:nvSpPr>
        <p:spPr>
          <a:xfrm>
            <a:off x="7164351" y="4519539"/>
            <a:ext cx="132094" cy="1335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48" name="אליפסה 47"/>
          <p:cNvSpPr/>
          <p:nvPr/>
        </p:nvSpPr>
        <p:spPr>
          <a:xfrm>
            <a:off x="1039586" y="1723566"/>
            <a:ext cx="132094" cy="13356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49" name="אליפסה 48"/>
          <p:cNvSpPr/>
          <p:nvPr/>
        </p:nvSpPr>
        <p:spPr>
          <a:xfrm>
            <a:off x="5432450" y="6449567"/>
            <a:ext cx="133562" cy="13356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50" name="TextBox 38"/>
          <p:cNvSpPr txBox="1">
            <a:spLocks noChangeArrowheads="1"/>
          </p:cNvSpPr>
          <p:nvPr/>
        </p:nvSpPr>
        <p:spPr bwMode="auto">
          <a:xfrm>
            <a:off x="5366404" y="6317474"/>
            <a:ext cx="598827" cy="340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e-IL" b="1">
                <a:solidFill>
                  <a:srgbClr val="FF0000"/>
                </a:solidFill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49951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 animBg="1"/>
      <p:bldP spid="45" grpId="0" animBg="1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6921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he-IL" sz="4400" b="1" dirty="0">
                <a:solidFill>
                  <a:srgbClr val="FFFF00"/>
                </a:solidFill>
                <a:latin typeface="David" pitchFamily="34" charset="-79"/>
                <a:cs typeface="David" pitchFamily="34" charset="-79"/>
              </a:rPr>
              <a:t>פריסת תחנות </a:t>
            </a:r>
            <a:r>
              <a:rPr lang="he-IL" sz="4400" b="1" dirty="0" smtClean="0">
                <a:solidFill>
                  <a:srgbClr val="FFFF00"/>
                </a:solidFill>
                <a:latin typeface="David" pitchFamily="34" charset="-79"/>
                <a:cs typeface="David" pitchFamily="34" charset="-79"/>
              </a:rPr>
              <a:t>–מצב 4</a:t>
            </a:r>
            <a:endParaRPr lang="he-IL" sz="4400" b="1" dirty="0">
              <a:solidFill>
                <a:srgbClr val="FFFF00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9" name="כותרת 1"/>
          <p:cNvSpPr txBox="1">
            <a:spLocks/>
          </p:cNvSpPr>
          <p:nvPr/>
        </p:nvSpPr>
        <p:spPr>
          <a:xfrm>
            <a:off x="467544" y="692696"/>
            <a:ext cx="8229600" cy="43204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484632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FF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David" pitchFamily="34" charset="-79"/>
                <a:ea typeface="+mj-ea"/>
                <a:cs typeface="David" pitchFamily="34" charset="-79"/>
              </a:rPr>
              <a:t>אזור ג' - רמת  בית שמש</a:t>
            </a:r>
            <a:endParaRPr kumimoji="0" lang="he-IL" sz="36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FF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David" pitchFamily="34" charset="-79"/>
              <a:ea typeface="+mj-ea"/>
              <a:cs typeface="David" pitchFamily="34" charset="-79"/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47664" y="1196752"/>
            <a:ext cx="5539407" cy="5487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אליפסה 28"/>
          <p:cNvSpPr/>
          <p:nvPr/>
        </p:nvSpPr>
        <p:spPr>
          <a:xfrm>
            <a:off x="5180251" y="2566593"/>
            <a:ext cx="162965" cy="1606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30" name="אליפסה 29"/>
          <p:cNvSpPr/>
          <p:nvPr/>
        </p:nvSpPr>
        <p:spPr>
          <a:xfrm>
            <a:off x="4861344" y="2152637"/>
            <a:ext cx="162965" cy="1593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31" name="אליפסה 30"/>
          <p:cNvSpPr/>
          <p:nvPr/>
        </p:nvSpPr>
        <p:spPr>
          <a:xfrm>
            <a:off x="5818062" y="5233146"/>
            <a:ext cx="162965" cy="1593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32" name="TextBox 21"/>
          <p:cNvSpPr txBox="1">
            <a:spLocks noChangeArrowheads="1"/>
          </p:cNvSpPr>
          <p:nvPr/>
        </p:nvSpPr>
        <p:spPr bwMode="auto">
          <a:xfrm>
            <a:off x="5180251" y="2507829"/>
            <a:ext cx="573187" cy="304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e-IL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53" name="TextBox 22"/>
          <p:cNvSpPr txBox="1">
            <a:spLocks noChangeArrowheads="1"/>
          </p:cNvSpPr>
          <p:nvPr/>
        </p:nvSpPr>
        <p:spPr bwMode="auto">
          <a:xfrm>
            <a:off x="4416001" y="2093874"/>
            <a:ext cx="573187" cy="302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e-IL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54" name="TextBox 23"/>
          <p:cNvSpPr txBox="1">
            <a:spLocks noChangeArrowheads="1"/>
          </p:cNvSpPr>
          <p:nvPr/>
        </p:nvSpPr>
        <p:spPr bwMode="auto">
          <a:xfrm>
            <a:off x="5371313" y="5173077"/>
            <a:ext cx="574592" cy="30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e-IL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55" name="אליפסה 54"/>
          <p:cNvSpPr/>
          <p:nvPr/>
        </p:nvSpPr>
        <p:spPr>
          <a:xfrm>
            <a:off x="5562376" y="4759121"/>
            <a:ext cx="162965" cy="1593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56" name="TextBox 26"/>
          <p:cNvSpPr txBox="1">
            <a:spLocks noChangeArrowheads="1"/>
          </p:cNvSpPr>
          <p:nvPr/>
        </p:nvSpPr>
        <p:spPr bwMode="auto">
          <a:xfrm>
            <a:off x="3268220" y="4870119"/>
            <a:ext cx="574593" cy="302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e-IL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57" name="TextBox 27"/>
          <p:cNvSpPr txBox="1">
            <a:spLocks noChangeArrowheads="1"/>
          </p:cNvSpPr>
          <p:nvPr/>
        </p:nvSpPr>
        <p:spPr bwMode="auto">
          <a:xfrm>
            <a:off x="5627000" y="6172054"/>
            <a:ext cx="573187" cy="304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e-IL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58" name="אליפסה 57"/>
          <p:cNvSpPr/>
          <p:nvPr/>
        </p:nvSpPr>
        <p:spPr>
          <a:xfrm>
            <a:off x="5846160" y="6079339"/>
            <a:ext cx="162965" cy="1606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59" name="TextBox 29"/>
          <p:cNvSpPr txBox="1">
            <a:spLocks noChangeArrowheads="1"/>
          </p:cNvSpPr>
          <p:nvPr/>
        </p:nvSpPr>
        <p:spPr bwMode="auto">
          <a:xfrm>
            <a:off x="5562376" y="4691216"/>
            <a:ext cx="574592" cy="304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e-IL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60" name="אליפסה 59"/>
          <p:cNvSpPr/>
          <p:nvPr/>
        </p:nvSpPr>
        <p:spPr>
          <a:xfrm>
            <a:off x="3714969" y="4936717"/>
            <a:ext cx="162965" cy="1593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61" name="אליפסה 60"/>
          <p:cNvSpPr/>
          <p:nvPr/>
        </p:nvSpPr>
        <p:spPr>
          <a:xfrm>
            <a:off x="4758789" y="1248986"/>
            <a:ext cx="162965" cy="1606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62" name="TextBox 35"/>
          <p:cNvSpPr txBox="1">
            <a:spLocks noChangeArrowheads="1"/>
          </p:cNvSpPr>
          <p:nvPr/>
        </p:nvSpPr>
        <p:spPr bwMode="auto">
          <a:xfrm>
            <a:off x="4288157" y="1196752"/>
            <a:ext cx="573187" cy="304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e-IL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63" name="אליפסה 62"/>
          <p:cNvSpPr/>
          <p:nvPr/>
        </p:nvSpPr>
        <p:spPr>
          <a:xfrm>
            <a:off x="4033876" y="4936717"/>
            <a:ext cx="162965" cy="15931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64" name="TextBox 24"/>
          <p:cNvSpPr txBox="1">
            <a:spLocks noChangeArrowheads="1"/>
          </p:cNvSpPr>
          <p:nvPr/>
        </p:nvSpPr>
        <p:spPr bwMode="auto">
          <a:xfrm>
            <a:off x="4097094" y="4876648"/>
            <a:ext cx="3259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e-IL" b="1">
                <a:solidFill>
                  <a:schemeClr val="bg1"/>
                </a:solidFill>
              </a:rPr>
              <a:t>ג</a:t>
            </a:r>
          </a:p>
        </p:txBody>
      </p:sp>
    </p:spTree>
    <p:extLst>
      <p:ext uri="{BB962C8B-B14F-4D97-AF65-F5344CB8AC3E}">
        <p14:creationId xmlns:p14="http://schemas.microsoft.com/office/powerpoint/2010/main" val="49951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2" grpId="0"/>
      <p:bldP spid="55" grpId="0" animBg="1"/>
      <p:bldP spid="57" grpId="0"/>
      <p:bldP spid="58" grpId="0" animBg="1"/>
      <p:bldP spid="59" grpId="0"/>
      <p:bldP spid="61" grpId="0" animBg="1"/>
      <p:bldP spid="62" grpId="0"/>
      <p:bldP spid="63" grpId="0" animBg="1"/>
      <p:bldP spid="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6921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he-IL" sz="4400" b="1" dirty="0">
                <a:solidFill>
                  <a:srgbClr val="FFFF00"/>
                </a:solidFill>
                <a:latin typeface="David" pitchFamily="34" charset="-79"/>
                <a:ea typeface="+mn-ea"/>
                <a:cs typeface="David" pitchFamily="34" charset="-79"/>
              </a:rPr>
              <a:t>פריסת תחנות </a:t>
            </a:r>
            <a:r>
              <a:rPr lang="he-IL" sz="4400" b="1" dirty="0" smtClean="0">
                <a:solidFill>
                  <a:srgbClr val="FFFF00"/>
                </a:solidFill>
                <a:latin typeface="David" pitchFamily="34" charset="-79"/>
                <a:ea typeface="+mn-ea"/>
                <a:cs typeface="David" pitchFamily="34" charset="-79"/>
              </a:rPr>
              <a:t>–מצב 5</a:t>
            </a:r>
            <a:endParaRPr lang="he-IL" sz="4400" b="1" dirty="0">
              <a:solidFill>
                <a:srgbClr val="FFFF00"/>
              </a:solidFill>
              <a:latin typeface="David" pitchFamily="34" charset="-79"/>
              <a:ea typeface="+mn-ea"/>
              <a:cs typeface="David" pitchFamily="34" charset="-79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3669" y="1343267"/>
            <a:ext cx="8713787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אליפסה 12"/>
          <p:cNvSpPr/>
          <p:nvPr/>
        </p:nvSpPr>
        <p:spPr>
          <a:xfrm>
            <a:off x="6011863" y="3141563"/>
            <a:ext cx="144462" cy="1444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14" name="אליפסה 13"/>
          <p:cNvSpPr/>
          <p:nvPr/>
        </p:nvSpPr>
        <p:spPr>
          <a:xfrm>
            <a:off x="3419475" y="3644800"/>
            <a:ext cx="144463" cy="14446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7019925" y="4868763"/>
            <a:ext cx="144463" cy="1444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21" name="TextBox 21"/>
          <p:cNvSpPr txBox="1">
            <a:spLocks noChangeArrowheads="1"/>
          </p:cNvSpPr>
          <p:nvPr/>
        </p:nvSpPr>
        <p:spPr bwMode="auto">
          <a:xfrm>
            <a:off x="5795963" y="2997100"/>
            <a:ext cx="215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e-IL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2" name="TextBox 22"/>
          <p:cNvSpPr txBox="1">
            <a:spLocks noChangeArrowheads="1"/>
          </p:cNvSpPr>
          <p:nvPr/>
        </p:nvSpPr>
        <p:spPr bwMode="auto">
          <a:xfrm>
            <a:off x="3276600" y="3419375"/>
            <a:ext cx="215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e-IL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3" name="TextBox 23"/>
          <p:cNvSpPr txBox="1">
            <a:spLocks noChangeArrowheads="1"/>
          </p:cNvSpPr>
          <p:nvPr/>
        </p:nvSpPr>
        <p:spPr bwMode="auto">
          <a:xfrm>
            <a:off x="7164388" y="4797325"/>
            <a:ext cx="215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e-IL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9" name="אליפסה 28"/>
          <p:cNvSpPr/>
          <p:nvPr/>
        </p:nvSpPr>
        <p:spPr>
          <a:xfrm>
            <a:off x="8027988" y="5660925"/>
            <a:ext cx="144462" cy="14446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31" name="TextBox 33"/>
          <p:cNvSpPr txBox="1">
            <a:spLocks noChangeArrowheads="1"/>
          </p:cNvSpPr>
          <p:nvPr/>
        </p:nvSpPr>
        <p:spPr bwMode="auto">
          <a:xfrm>
            <a:off x="8172450" y="5579963"/>
            <a:ext cx="215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e-IL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3" name="אליפסה 32"/>
          <p:cNvSpPr/>
          <p:nvPr/>
        </p:nvSpPr>
        <p:spPr>
          <a:xfrm>
            <a:off x="5076825" y="1844575"/>
            <a:ext cx="142875" cy="14446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34" name="אליפסה 33"/>
          <p:cNvSpPr/>
          <p:nvPr/>
        </p:nvSpPr>
        <p:spPr>
          <a:xfrm>
            <a:off x="4284663" y="1412775"/>
            <a:ext cx="142875" cy="14446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35" name="TextBox 37"/>
          <p:cNvSpPr txBox="1">
            <a:spLocks noChangeArrowheads="1"/>
          </p:cNvSpPr>
          <p:nvPr/>
        </p:nvSpPr>
        <p:spPr bwMode="auto">
          <a:xfrm>
            <a:off x="5292725" y="1844575"/>
            <a:ext cx="2159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e-IL" b="1" dirty="0"/>
              <a:t>א</a:t>
            </a:r>
          </a:p>
        </p:txBody>
      </p:sp>
      <p:sp>
        <p:nvSpPr>
          <p:cNvPr id="36" name="TextBox 38"/>
          <p:cNvSpPr txBox="1">
            <a:spLocks noChangeArrowheads="1"/>
          </p:cNvSpPr>
          <p:nvPr/>
        </p:nvSpPr>
        <p:spPr bwMode="auto">
          <a:xfrm>
            <a:off x="4500563" y="1341338"/>
            <a:ext cx="215900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e-IL" b="1" dirty="0"/>
              <a:t>ב</a:t>
            </a:r>
          </a:p>
        </p:txBody>
      </p:sp>
      <p:sp>
        <p:nvSpPr>
          <p:cNvPr id="63" name="כותרת 1"/>
          <p:cNvSpPr txBox="1">
            <a:spLocks/>
          </p:cNvSpPr>
          <p:nvPr/>
        </p:nvSpPr>
        <p:spPr>
          <a:xfrm>
            <a:off x="446856" y="771550"/>
            <a:ext cx="8229600" cy="42520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484632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FF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David" pitchFamily="34" charset="-79"/>
                <a:ea typeface="+mj-ea"/>
                <a:cs typeface="David" pitchFamily="34" charset="-79"/>
              </a:rPr>
              <a:t>אזור א' - בית שמש הותיקה</a:t>
            </a:r>
            <a:endParaRPr kumimoji="0" lang="he-IL" sz="36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FF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David" pitchFamily="34" charset="-79"/>
              <a:ea typeface="+mj-ea"/>
              <a:cs typeface="David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9412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6921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he-IL" sz="4400" b="1" dirty="0">
                <a:solidFill>
                  <a:srgbClr val="FFFF00"/>
                </a:solidFill>
                <a:latin typeface="David" pitchFamily="34" charset="-79"/>
                <a:ea typeface="+mn-ea"/>
                <a:cs typeface="David" pitchFamily="34" charset="-79"/>
              </a:rPr>
              <a:t>פריסת תחנות </a:t>
            </a:r>
            <a:r>
              <a:rPr lang="he-IL" sz="4400" b="1" dirty="0" smtClean="0">
                <a:solidFill>
                  <a:srgbClr val="FFFF00"/>
                </a:solidFill>
                <a:latin typeface="David" pitchFamily="34" charset="-79"/>
                <a:ea typeface="+mn-ea"/>
                <a:cs typeface="David" pitchFamily="34" charset="-79"/>
              </a:rPr>
              <a:t>–מצבים 5</a:t>
            </a:r>
            <a:endParaRPr lang="he-IL" sz="4400" b="1" dirty="0">
              <a:solidFill>
                <a:srgbClr val="FFFF00"/>
              </a:solidFill>
              <a:latin typeface="David" pitchFamily="34" charset="-79"/>
              <a:ea typeface="+mn-ea"/>
              <a:cs typeface="David" pitchFamily="34" charset="-79"/>
            </a:endParaRPr>
          </a:p>
        </p:txBody>
      </p:sp>
      <p:sp>
        <p:nvSpPr>
          <p:cNvPr id="9" name="כותרת 1"/>
          <p:cNvSpPr txBox="1">
            <a:spLocks/>
          </p:cNvSpPr>
          <p:nvPr/>
        </p:nvSpPr>
        <p:spPr>
          <a:xfrm>
            <a:off x="446856" y="699542"/>
            <a:ext cx="8229600" cy="42520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484632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FF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David" pitchFamily="34" charset="-79"/>
                <a:ea typeface="+mj-ea"/>
                <a:cs typeface="David" pitchFamily="34" charset="-79"/>
              </a:rPr>
              <a:t>אזור ב' - גבעת שרת</a:t>
            </a:r>
            <a:endParaRPr kumimoji="0" lang="he-IL" sz="36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FF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David" pitchFamily="34" charset="-79"/>
              <a:ea typeface="+mj-ea"/>
              <a:cs typeface="David" pitchFamily="34" charset="-79"/>
            </a:endParaRPr>
          </a:p>
        </p:txBody>
      </p:sp>
      <p:grpSp>
        <p:nvGrpSpPr>
          <p:cNvPr id="2" name="קבוצה 35"/>
          <p:cNvGrpSpPr>
            <a:grpSpLocks/>
          </p:cNvGrpSpPr>
          <p:nvPr/>
        </p:nvGrpSpPr>
        <p:grpSpPr bwMode="auto">
          <a:xfrm>
            <a:off x="439291" y="1124744"/>
            <a:ext cx="7949133" cy="5832648"/>
            <a:chOff x="251520" y="548680"/>
            <a:chExt cx="8597058" cy="6309320"/>
          </a:xfrm>
        </p:grpSpPr>
        <p:pic>
          <p:nvPicPr>
            <p:cNvPr id="51" name="Picture 3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251520" y="548680"/>
              <a:ext cx="8534195" cy="6148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" name="צורה חופשית 51"/>
            <p:cNvSpPr/>
            <p:nvPr/>
          </p:nvSpPr>
          <p:spPr>
            <a:xfrm>
              <a:off x="6105647" y="4519392"/>
              <a:ext cx="2742931" cy="2338608"/>
            </a:xfrm>
            <a:custGeom>
              <a:avLst/>
              <a:gdLst>
                <a:gd name="connsiteX0" fmla="*/ 1983545 w 2743200"/>
                <a:gd name="connsiteY0" fmla="*/ 25030 h 2503667"/>
                <a:gd name="connsiteX1" fmla="*/ 1448973 w 2743200"/>
                <a:gd name="connsiteY1" fmla="*/ 25030 h 2503667"/>
                <a:gd name="connsiteX2" fmla="*/ 1406770 w 2743200"/>
                <a:gd name="connsiteY2" fmla="*/ 39097 h 2503667"/>
                <a:gd name="connsiteX3" fmla="*/ 281354 w 2743200"/>
                <a:gd name="connsiteY3" fmla="*/ 53165 h 2503667"/>
                <a:gd name="connsiteX4" fmla="*/ 196948 w 2743200"/>
                <a:gd name="connsiteY4" fmla="*/ 95368 h 2503667"/>
                <a:gd name="connsiteX5" fmla="*/ 84407 w 2743200"/>
                <a:gd name="connsiteY5" fmla="*/ 179774 h 2503667"/>
                <a:gd name="connsiteX6" fmla="*/ 56271 w 2743200"/>
                <a:gd name="connsiteY6" fmla="*/ 221977 h 2503667"/>
                <a:gd name="connsiteX7" fmla="*/ 28136 w 2743200"/>
                <a:gd name="connsiteY7" fmla="*/ 250113 h 2503667"/>
                <a:gd name="connsiteX8" fmla="*/ 0 w 2743200"/>
                <a:gd name="connsiteY8" fmla="*/ 334519 h 2503667"/>
                <a:gd name="connsiteX9" fmla="*/ 14068 w 2743200"/>
                <a:gd name="connsiteY9" fmla="*/ 587737 h 2503667"/>
                <a:gd name="connsiteX10" fmla="*/ 70339 w 2743200"/>
                <a:gd name="connsiteY10" fmla="*/ 714347 h 2503667"/>
                <a:gd name="connsiteX11" fmla="*/ 126610 w 2743200"/>
                <a:gd name="connsiteY11" fmla="*/ 840956 h 2503667"/>
                <a:gd name="connsiteX12" fmla="*/ 168813 w 2743200"/>
                <a:gd name="connsiteY12" fmla="*/ 939430 h 2503667"/>
                <a:gd name="connsiteX13" fmla="*/ 211016 w 2743200"/>
                <a:gd name="connsiteY13" fmla="*/ 1023836 h 2503667"/>
                <a:gd name="connsiteX14" fmla="*/ 267287 w 2743200"/>
                <a:gd name="connsiteY14" fmla="*/ 1108242 h 2503667"/>
                <a:gd name="connsiteX15" fmla="*/ 365760 w 2743200"/>
                <a:gd name="connsiteY15" fmla="*/ 1206716 h 2503667"/>
                <a:gd name="connsiteX16" fmla="*/ 393896 w 2743200"/>
                <a:gd name="connsiteY16" fmla="*/ 1234851 h 2503667"/>
                <a:gd name="connsiteX17" fmla="*/ 436099 w 2743200"/>
                <a:gd name="connsiteY17" fmla="*/ 1262987 h 2503667"/>
                <a:gd name="connsiteX18" fmla="*/ 450167 w 2743200"/>
                <a:gd name="connsiteY18" fmla="*/ 1305190 h 2503667"/>
                <a:gd name="connsiteX19" fmla="*/ 492370 w 2743200"/>
                <a:gd name="connsiteY19" fmla="*/ 1347393 h 2503667"/>
                <a:gd name="connsiteX20" fmla="*/ 520505 w 2743200"/>
                <a:gd name="connsiteY20" fmla="*/ 1389596 h 2503667"/>
                <a:gd name="connsiteX21" fmla="*/ 534573 w 2743200"/>
                <a:gd name="connsiteY21" fmla="*/ 1431799 h 2503667"/>
                <a:gd name="connsiteX22" fmla="*/ 576776 w 2743200"/>
                <a:gd name="connsiteY22" fmla="*/ 1445867 h 2503667"/>
                <a:gd name="connsiteX23" fmla="*/ 590844 w 2743200"/>
                <a:gd name="connsiteY23" fmla="*/ 1488070 h 2503667"/>
                <a:gd name="connsiteX24" fmla="*/ 759656 w 2743200"/>
                <a:gd name="connsiteY24" fmla="*/ 1572476 h 2503667"/>
                <a:gd name="connsiteX25" fmla="*/ 801859 w 2743200"/>
                <a:gd name="connsiteY25" fmla="*/ 1600611 h 2503667"/>
                <a:gd name="connsiteX26" fmla="*/ 858130 w 2743200"/>
                <a:gd name="connsiteY26" fmla="*/ 1670950 h 2503667"/>
                <a:gd name="connsiteX27" fmla="*/ 900333 w 2743200"/>
                <a:gd name="connsiteY27" fmla="*/ 1755356 h 2503667"/>
                <a:gd name="connsiteX28" fmla="*/ 942536 w 2743200"/>
                <a:gd name="connsiteY28" fmla="*/ 1811627 h 2503667"/>
                <a:gd name="connsiteX29" fmla="*/ 956604 w 2743200"/>
                <a:gd name="connsiteY29" fmla="*/ 1881965 h 2503667"/>
                <a:gd name="connsiteX30" fmla="*/ 1012874 w 2743200"/>
                <a:gd name="connsiteY30" fmla="*/ 1966371 h 2503667"/>
                <a:gd name="connsiteX31" fmla="*/ 1041010 w 2743200"/>
                <a:gd name="connsiteY31" fmla="*/ 2008574 h 2503667"/>
                <a:gd name="connsiteX32" fmla="*/ 1153551 w 2743200"/>
                <a:gd name="connsiteY32" fmla="*/ 2107048 h 2503667"/>
                <a:gd name="connsiteX33" fmla="*/ 1195754 w 2743200"/>
                <a:gd name="connsiteY33" fmla="*/ 2121116 h 2503667"/>
                <a:gd name="connsiteX34" fmla="*/ 1223890 w 2743200"/>
                <a:gd name="connsiteY34" fmla="*/ 2149251 h 2503667"/>
                <a:gd name="connsiteX35" fmla="*/ 1392702 w 2743200"/>
                <a:gd name="connsiteY35" fmla="*/ 2163319 h 2503667"/>
                <a:gd name="connsiteX36" fmla="*/ 1434905 w 2743200"/>
                <a:gd name="connsiteY36" fmla="*/ 2177387 h 2503667"/>
                <a:gd name="connsiteX37" fmla="*/ 2700997 w 2743200"/>
                <a:gd name="connsiteY37" fmla="*/ 2205522 h 2503667"/>
                <a:gd name="connsiteX38" fmla="*/ 2715065 w 2743200"/>
                <a:gd name="connsiteY38" fmla="*/ 2107048 h 2503667"/>
                <a:gd name="connsiteX39" fmla="*/ 2729133 w 2743200"/>
                <a:gd name="connsiteY39" fmla="*/ 2064845 h 2503667"/>
                <a:gd name="connsiteX40" fmla="*/ 2743200 w 2743200"/>
                <a:gd name="connsiteY40" fmla="*/ 2008574 h 2503667"/>
                <a:gd name="connsiteX41" fmla="*/ 2729133 w 2743200"/>
                <a:gd name="connsiteY41" fmla="*/ 1192648 h 2503667"/>
                <a:gd name="connsiteX42" fmla="*/ 2715065 w 2743200"/>
                <a:gd name="connsiteY42" fmla="*/ 1136377 h 2503667"/>
                <a:gd name="connsiteX43" fmla="*/ 2686930 w 2743200"/>
                <a:gd name="connsiteY43" fmla="*/ 1094174 h 2503667"/>
                <a:gd name="connsiteX44" fmla="*/ 2658794 w 2743200"/>
                <a:gd name="connsiteY44" fmla="*/ 1037903 h 2503667"/>
                <a:gd name="connsiteX45" fmla="*/ 2644727 w 2743200"/>
                <a:gd name="connsiteY45" fmla="*/ 981633 h 2503667"/>
                <a:gd name="connsiteX46" fmla="*/ 2616591 w 2743200"/>
                <a:gd name="connsiteY46" fmla="*/ 897227 h 2503667"/>
                <a:gd name="connsiteX47" fmla="*/ 2574388 w 2743200"/>
                <a:gd name="connsiteY47" fmla="*/ 601805 h 2503667"/>
                <a:gd name="connsiteX48" fmla="*/ 2518117 w 2743200"/>
                <a:gd name="connsiteY48" fmla="*/ 489263 h 2503667"/>
                <a:gd name="connsiteX49" fmla="*/ 2461847 w 2743200"/>
                <a:gd name="connsiteY49" fmla="*/ 362654 h 2503667"/>
                <a:gd name="connsiteX50" fmla="*/ 2433711 w 2743200"/>
                <a:gd name="connsiteY50" fmla="*/ 334519 h 2503667"/>
                <a:gd name="connsiteX51" fmla="*/ 2377440 w 2743200"/>
                <a:gd name="connsiteY51" fmla="*/ 221977 h 2503667"/>
                <a:gd name="connsiteX52" fmla="*/ 2363373 w 2743200"/>
                <a:gd name="connsiteY52" fmla="*/ 179774 h 2503667"/>
                <a:gd name="connsiteX53" fmla="*/ 2222696 w 2743200"/>
                <a:gd name="connsiteY53" fmla="*/ 67233 h 2503667"/>
                <a:gd name="connsiteX54" fmla="*/ 2152357 w 2743200"/>
                <a:gd name="connsiteY54" fmla="*/ 25030 h 2503667"/>
                <a:gd name="connsiteX55" fmla="*/ 1983545 w 2743200"/>
                <a:gd name="connsiteY55" fmla="*/ 25030 h 2503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743200" h="2503667">
                  <a:moveTo>
                    <a:pt x="1983545" y="25030"/>
                  </a:moveTo>
                  <a:cubicBezTo>
                    <a:pt x="1866314" y="25030"/>
                    <a:pt x="1924550" y="0"/>
                    <a:pt x="1448973" y="25030"/>
                  </a:cubicBezTo>
                  <a:cubicBezTo>
                    <a:pt x="1434165" y="25809"/>
                    <a:pt x="1421594" y="38740"/>
                    <a:pt x="1406770" y="39097"/>
                  </a:cubicBezTo>
                  <a:cubicBezTo>
                    <a:pt x="1031711" y="48134"/>
                    <a:pt x="656493" y="48476"/>
                    <a:pt x="281354" y="53165"/>
                  </a:cubicBezTo>
                  <a:cubicBezTo>
                    <a:pt x="241511" y="66446"/>
                    <a:pt x="230510" y="66001"/>
                    <a:pt x="196948" y="95368"/>
                  </a:cubicBezTo>
                  <a:cubicBezTo>
                    <a:pt x="97473" y="182410"/>
                    <a:pt x="166408" y="152442"/>
                    <a:pt x="84407" y="179774"/>
                  </a:cubicBezTo>
                  <a:cubicBezTo>
                    <a:pt x="75028" y="193842"/>
                    <a:pt x="66833" y="208775"/>
                    <a:pt x="56271" y="221977"/>
                  </a:cubicBezTo>
                  <a:cubicBezTo>
                    <a:pt x="47986" y="232334"/>
                    <a:pt x="34067" y="238250"/>
                    <a:pt x="28136" y="250113"/>
                  </a:cubicBezTo>
                  <a:cubicBezTo>
                    <a:pt x="14873" y="276639"/>
                    <a:pt x="0" y="334519"/>
                    <a:pt x="0" y="334519"/>
                  </a:cubicBezTo>
                  <a:cubicBezTo>
                    <a:pt x="4689" y="418925"/>
                    <a:pt x="3582" y="503854"/>
                    <a:pt x="14068" y="587737"/>
                  </a:cubicBezTo>
                  <a:cubicBezTo>
                    <a:pt x="28636" y="704279"/>
                    <a:pt x="36537" y="638290"/>
                    <a:pt x="70339" y="714347"/>
                  </a:cubicBezTo>
                  <a:cubicBezTo>
                    <a:pt x="137298" y="865008"/>
                    <a:pt x="62938" y="745450"/>
                    <a:pt x="126610" y="840956"/>
                  </a:cubicBezTo>
                  <a:cubicBezTo>
                    <a:pt x="166994" y="1002502"/>
                    <a:pt x="110524" y="803423"/>
                    <a:pt x="168813" y="939430"/>
                  </a:cubicBezTo>
                  <a:cubicBezTo>
                    <a:pt x="207704" y="1030174"/>
                    <a:pt x="154386" y="967206"/>
                    <a:pt x="211016" y="1023836"/>
                  </a:cubicBezTo>
                  <a:cubicBezTo>
                    <a:pt x="237921" y="1104550"/>
                    <a:pt x="205816" y="1029208"/>
                    <a:pt x="267287" y="1108242"/>
                  </a:cubicBezTo>
                  <a:cubicBezTo>
                    <a:pt x="346294" y="1209824"/>
                    <a:pt x="285114" y="1179833"/>
                    <a:pt x="365760" y="1206716"/>
                  </a:cubicBezTo>
                  <a:cubicBezTo>
                    <a:pt x="375139" y="1216094"/>
                    <a:pt x="383539" y="1226566"/>
                    <a:pt x="393896" y="1234851"/>
                  </a:cubicBezTo>
                  <a:cubicBezTo>
                    <a:pt x="407098" y="1245413"/>
                    <a:pt x="425537" y="1249785"/>
                    <a:pt x="436099" y="1262987"/>
                  </a:cubicBezTo>
                  <a:cubicBezTo>
                    <a:pt x="445362" y="1274566"/>
                    <a:pt x="441942" y="1292852"/>
                    <a:pt x="450167" y="1305190"/>
                  </a:cubicBezTo>
                  <a:cubicBezTo>
                    <a:pt x="461203" y="1321743"/>
                    <a:pt x="479634" y="1332109"/>
                    <a:pt x="492370" y="1347393"/>
                  </a:cubicBezTo>
                  <a:cubicBezTo>
                    <a:pt x="503194" y="1360381"/>
                    <a:pt x="512944" y="1374474"/>
                    <a:pt x="520505" y="1389596"/>
                  </a:cubicBezTo>
                  <a:cubicBezTo>
                    <a:pt x="527137" y="1402859"/>
                    <a:pt x="524088" y="1421314"/>
                    <a:pt x="534573" y="1431799"/>
                  </a:cubicBezTo>
                  <a:cubicBezTo>
                    <a:pt x="545058" y="1442284"/>
                    <a:pt x="562708" y="1441178"/>
                    <a:pt x="576776" y="1445867"/>
                  </a:cubicBezTo>
                  <a:cubicBezTo>
                    <a:pt x="581465" y="1459935"/>
                    <a:pt x="580359" y="1477585"/>
                    <a:pt x="590844" y="1488070"/>
                  </a:cubicBezTo>
                  <a:cubicBezTo>
                    <a:pt x="723651" y="1620876"/>
                    <a:pt x="622363" y="1480948"/>
                    <a:pt x="759656" y="1572476"/>
                  </a:cubicBezTo>
                  <a:lnTo>
                    <a:pt x="801859" y="1600611"/>
                  </a:lnTo>
                  <a:cubicBezTo>
                    <a:pt x="829247" y="1682772"/>
                    <a:pt x="794498" y="1607317"/>
                    <a:pt x="858130" y="1670950"/>
                  </a:cubicBezTo>
                  <a:cubicBezTo>
                    <a:pt x="907142" y="1719962"/>
                    <a:pt x="869822" y="1701963"/>
                    <a:pt x="900333" y="1755356"/>
                  </a:cubicBezTo>
                  <a:cubicBezTo>
                    <a:pt x="911966" y="1775713"/>
                    <a:pt x="928468" y="1792870"/>
                    <a:pt x="942536" y="1811627"/>
                  </a:cubicBezTo>
                  <a:cubicBezTo>
                    <a:pt x="947225" y="1835073"/>
                    <a:pt x="946710" y="1860198"/>
                    <a:pt x="956604" y="1881965"/>
                  </a:cubicBezTo>
                  <a:cubicBezTo>
                    <a:pt x="970596" y="1912748"/>
                    <a:pt x="994117" y="1938236"/>
                    <a:pt x="1012874" y="1966371"/>
                  </a:cubicBezTo>
                  <a:cubicBezTo>
                    <a:pt x="1022253" y="1980439"/>
                    <a:pt x="1029055" y="1996619"/>
                    <a:pt x="1041010" y="2008574"/>
                  </a:cubicBezTo>
                  <a:cubicBezTo>
                    <a:pt x="1077682" y="2045246"/>
                    <a:pt x="1107021" y="2083783"/>
                    <a:pt x="1153551" y="2107048"/>
                  </a:cubicBezTo>
                  <a:cubicBezTo>
                    <a:pt x="1166814" y="2113680"/>
                    <a:pt x="1181686" y="2116427"/>
                    <a:pt x="1195754" y="2121116"/>
                  </a:cubicBezTo>
                  <a:cubicBezTo>
                    <a:pt x="1205133" y="2130494"/>
                    <a:pt x="1210921" y="2146472"/>
                    <a:pt x="1223890" y="2149251"/>
                  </a:cubicBezTo>
                  <a:cubicBezTo>
                    <a:pt x="1279102" y="2161082"/>
                    <a:pt x="1336732" y="2155856"/>
                    <a:pt x="1392702" y="2163319"/>
                  </a:cubicBezTo>
                  <a:cubicBezTo>
                    <a:pt x="1407401" y="2165279"/>
                    <a:pt x="1420837" y="2172698"/>
                    <a:pt x="1434905" y="2177387"/>
                  </a:cubicBezTo>
                  <a:cubicBezTo>
                    <a:pt x="1761185" y="2503667"/>
                    <a:pt x="1547758" y="2310362"/>
                    <a:pt x="2700997" y="2205522"/>
                  </a:cubicBezTo>
                  <a:cubicBezTo>
                    <a:pt x="2734019" y="2202520"/>
                    <a:pt x="2708562" y="2139562"/>
                    <a:pt x="2715065" y="2107048"/>
                  </a:cubicBezTo>
                  <a:cubicBezTo>
                    <a:pt x="2717973" y="2092507"/>
                    <a:pt x="2725059" y="2079103"/>
                    <a:pt x="2729133" y="2064845"/>
                  </a:cubicBezTo>
                  <a:cubicBezTo>
                    <a:pt x="2734444" y="2046255"/>
                    <a:pt x="2738511" y="2027331"/>
                    <a:pt x="2743200" y="2008574"/>
                  </a:cubicBezTo>
                  <a:cubicBezTo>
                    <a:pt x="2738511" y="1736599"/>
                    <a:pt x="2737903" y="1464522"/>
                    <a:pt x="2729133" y="1192648"/>
                  </a:cubicBezTo>
                  <a:cubicBezTo>
                    <a:pt x="2728510" y="1173324"/>
                    <a:pt x="2722681" y="1154148"/>
                    <a:pt x="2715065" y="1136377"/>
                  </a:cubicBezTo>
                  <a:cubicBezTo>
                    <a:pt x="2708405" y="1120837"/>
                    <a:pt x="2695318" y="1108854"/>
                    <a:pt x="2686930" y="1094174"/>
                  </a:cubicBezTo>
                  <a:cubicBezTo>
                    <a:pt x="2676525" y="1075966"/>
                    <a:pt x="2668173" y="1056660"/>
                    <a:pt x="2658794" y="1037903"/>
                  </a:cubicBezTo>
                  <a:cubicBezTo>
                    <a:pt x="2654105" y="1019146"/>
                    <a:pt x="2650283" y="1000151"/>
                    <a:pt x="2644727" y="981633"/>
                  </a:cubicBezTo>
                  <a:cubicBezTo>
                    <a:pt x="2636205" y="953226"/>
                    <a:pt x="2616591" y="897227"/>
                    <a:pt x="2616591" y="897227"/>
                  </a:cubicBezTo>
                  <a:cubicBezTo>
                    <a:pt x="2611909" y="836354"/>
                    <a:pt x="2609542" y="672113"/>
                    <a:pt x="2574388" y="601805"/>
                  </a:cubicBezTo>
                  <a:cubicBezTo>
                    <a:pt x="2555631" y="564291"/>
                    <a:pt x="2531380" y="529053"/>
                    <a:pt x="2518117" y="489263"/>
                  </a:cubicBezTo>
                  <a:cubicBezTo>
                    <a:pt x="2495809" y="422339"/>
                    <a:pt x="2500063" y="410423"/>
                    <a:pt x="2461847" y="362654"/>
                  </a:cubicBezTo>
                  <a:cubicBezTo>
                    <a:pt x="2453561" y="352297"/>
                    <a:pt x="2443090" y="343897"/>
                    <a:pt x="2433711" y="334519"/>
                  </a:cubicBezTo>
                  <a:cubicBezTo>
                    <a:pt x="2401382" y="237530"/>
                    <a:pt x="2426547" y="271084"/>
                    <a:pt x="2377440" y="221977"/>
                  </a:cubicBezTo>
                  <a:cubicBezTo>
                    <a:pt x="2372751" y="207909"/>
                    <a:pt x="2371992" y="191841"/>
                    <a:pt x="2363373" y="179774"/>
                  </a:cubicBezTo>
                  <a:cubicBezTo>
                    <a:pt x="2293766" y="82324"/>
                    <a:pt x="2315694" y="160231"/>
                    <a:pt x="2222696" y="67233"/>
                  </a:cubicBezTo>
                  <a:cubicBezTo>
                    <a:pt x="2194963" y="39500"/>
                    <a:pt x="2194969" y="31117"/>
                    <a:pt x="2152357" y="25030"/>
                  </a:cubicBezTo>
                  <a:cubicBezTo>
                    <a:pt x="2047936" y="10113"/>
                    <a:pt x="2100776" y="25030"/>
                    <a:pt x="1983545" y="25030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/>
            </a:p>
          </p:txBody>
        </p:sp>
      </p:grpSp>
      <p:sp>
        <p:nvSpPr>
          <p:cNvPr id="33" name="אליפסה 32"/>
          <p:cNvSpPr/>
          <p:nvPr/>
        </p:nvSpPr>
        <p:spPr>
          <a:xfrm>
            <a:off x="2171192" y="2921211"/>
            <a:ext cx="133562" cy="13356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34" name="אליפסה 33"/>
          <p:cNvSpPr/>
          <p:nvPr/>
        </p:nvSpPr>
        <p:spPr>
          <a:xfrm>
            <a:off x="3835579" y="2988726"/>
            <a:ext cx="132094" cy="13209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35" name="אליפסה 34"/>
          <p:cNvSpPr/>
          <p:nvPr/>
        </p:nvSpPr>
        <p:spPr>
          <a:xfrm>
            <a:off x="5765622" y="3653595"/>
            <a:ext cx="133561" cy="1335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36" name="TextBox 17"/>
          <p:cNvSpPr txBox="1">
            <a:spLocks noChangeArrowheads="1"/>
          </p:cNvSpPr>
          <p:nvPr/>
        </p:nvSpPr>
        <p:spPr bwMode="auto">
          <a:xfrm>
            <a:off x="5765622" y="3520034"/>
            <a:ext cx="599445" cy="426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e-IL" b="1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37" name="TextBox 18"/>
          <p:cNvSpPr txBox="1">
            <a:spLocks noChangeArrowheads="1"/>
          </p:cNvSpPr>
          <p:nvPr/>
        </p:nvSpPr>
        <p:spPr bwMode="auto">
          <a:xfrm>
            <a:off x="3768064" y="2855165"/>
            <a:ext cx="600295" cy="341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e-IL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8" name="TextBox 19"/>
          <p:cNvSpPr txBox="1">
            <a:spLocks noChangeArrowheads="1"/>
          </p:cNvSpPr>
          <p:nvPr/>
        </p:nvSpPr>
        <p:spPr bwMode="auto">
          <a:xfrm>
            <a:off x="1704460" y="2789118"/>
            <a:ext cx="600295" cy="340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e-IL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39" name="TextBox 24"/>
          <p:cNvSpPr txBox="1">
            <a:spLocks noChangeArrowheads="1"/>
          </p:cNvSpPr>
          <p:nvPr/>
        </p:nvSpPr>
        <p:spPr bwMode="auto">
          <a:xfrm>
            <a:off x="7164351" y="4385978"/>
            <a:ext cx="598827" cy="34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e-IL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40" name="TextBox 25"/>
          <p:cNvSpPr txBox="1">
            <a:spLocks noChangeArrowheads="1"/>
          </p:cNvSpPr>
          <p:nvPr/>
        </p:nvSpPr>
        <p:spPr bwMode="auto">
          <a:xfrm>
            <a:off x="4967186" y="4453492"/>
            <a:ext cx="598827" cy="340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e-IL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46" name="אליפסה 45"/>
          <p:cNvSpPr/>
          <p:nvPr/>
        </p:nvSpPr>
        <p:spPr>
          <a:xfrm>
            <a:off x="5033232" y="4585585"/>
            <a:ext cx="133562" cy="13356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47" name="אליפסה 46"/>
          <p:cNvSpPr/>
          <p:nvPr/>
        </p:nvSpPr>
        <p:spPr>
          <a:xfrm>
            <a:off x="7164351" y="4519539"/>
            <a:ext cx="132094" cy="1335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49" name="אליפסה 48"/>
          <p:cNvSpPr/>
          <p:nvPr/>
        </p:nvSpPr>
        <p:spPr>
          <a:xfrm>
            <a:off x="5432450" y="6449567"/>
            <a:ext cx="133562" cy="13356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50" name="TextBox 38"/>
          <p:cNvSpPr txBox="1">
            <a:spLocks noChangeArrowheads="1"/>
          </p:cNvSpPr>
          <p:nvPr/>
        </p:nvSpPr>
        <p:spPr bwMode="auto">
          <a:xfrm>
            <a:off x="5366404" y="6317474"/>
            <a:ext cx="598827" cy="340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e-IL" b="1">
                <a:solidFill>
                  <a:srgbClr val="FF0000"/>
                </a:solidFill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198535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6921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he-IL" sz="4400" b="1" dirty="0">
                <a:solidFill>
                  <a:srgbClr val="FFFF00"/>
                </a:solidFill>
                <a:latin typeface="David" pitchFamily="34" charset="-79"/>
                <a:cs typeface="David" pitchFamily="34" charset="-79"/>
              </a:rPr>
              <a:t>פריסת תחנות </a:t>
            </a:r>
            <a:r>
              <a:rPr lang="he-IL" sz="4400" b="1" dirty="0" smtClean="0">
                <a:solidFill>
                  <a:srgbClr val="FFFF00"/>
                </a:solidFill>
                <a:latin typeface="David" pitchFamily="34" charset="-79"/>
                <a:cs typeface="David" pitchFamily="34" charset="-79"/>
              </a:rPr>
              <a:t>–מצבים 5</a:t>
            </a:r>
            <a:endParaRPr lang="he-IL" sz="4400" b="1" dirty="0">
              <a:solidFill>
                <a:srgbClr val="FFFF00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9" name="כותרת 1"/>
          <p:cNvSpPr txBox="1">
            <a:spLocks/>
          </p:cNvSpPr>
          <p:nvPr/>
        </p:nvSpPr>
        <p:spPr>
          <a:xfrm>
            <a:off x="467544" y="692696"/>
            <a:ext cx="8229600" cy="43204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484632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FF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David" pitchFamily="34" charset="-79"/>
                <a:ea typeface="+mj-ea"/>
                <a:cs typeface="David" pitchFamily="34" charset="-79"/>
              </a:rPr>
              <a:t>אזור ג' - רמת  בית שמש</a:t>
            </a:r>
            <a:endParaRPr kumimoji="0" lang="he-IL" sz="36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FF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David" pitchFamily="34" charset="-79"/>
              <a:ea typeface="+mj-ea"/>
              <a:cs typeface="David" pitchFamily="34" charset="-79"/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47664" y="1196752"/>
            <a:ext cx="5539407" cy="5487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אליפסה 29"/>
          <p:cNvSpPr/>
          <p:nvPr/>
        </p:nvSpPr>
        <p:spPr>
          <a:xfrm>
            <a:off x="4861344" y="2152637"/>
            <a:ext cx="162965" cy="1593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31" name="אליפסה 30"/>
          <p:cNvSpPr/>
          <p:nvPr/>
        </p:nvSpPr>
        <p:spPr>
          <a:xfrm>
            <a:off x="5818062" y="5233146"/>
            <a:ext cx="162965" cy="1593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53" name="TextBox 22"/>
          <p:cNvSpPr txBox="1">
            <a:spLocks noChangeArrowheads="1"/>
          </p:cNvSpPr>
          <p:nvPr/>
        </p:nvSpPr>
        <p:spPr bwMode="auto">
          <a:xfrm>
            <a:off x="4416001" y="2093874"/>
            <a:ext cx="573187" cy="302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e-IL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54" name="TextBox 23"/>
          <p:cNvSpPr txBox="1">
            <a:spLocks noChangeArrowheads="1"/>
          </p:cNvSpPr>
          <p:nvPr/>
        </p:nvSpPr>
        <p:spPr bwMode="auto">
          <a:xfrm>
            <a:off x="5371313" y="5173077"/>
            <a:ext cx="574592" cy="30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e-IL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56" name="TextBox 26"/>
          <p:cNvSpPr txBox="1">
            <a:spLocks noChangeArrowheads="1"/>
          </p:cNvSpPr>
          <p:nvPr/>
        </p:nvSpPr>
        <p:spPr bwMode="auto">
          <a:xfrm>
            <a:off x="3268220" y="4870119"/>
            <a:ext cx="574593" cy="302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e-IL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60" name="אליפסה 59"/>
          <p:cNvSpPr/>
          <p:nvPr/>
        </p:nvSpPr>
        <p:spPr>
          <a:xfrm>
            <a:off x="3714969" y="4936717"/>
            <a:ext cx="162965" cy="1593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63" name="אליפסה 62"/>
          <p:cNvSpPr/>
          <p:nvPr/>
        </p:nvSpPr>
        <p:spPr>
          <a:xfrm>
            <a:off x="4033876" y="4936717"/>
            <a:ext cx="162965" cy="15931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64" name="TextBox 24"/>
          <p:cNvSpPr txBox="1">
            <a:spLocks noChangeArrowheads="1"/>
          </p:cNvSpPr>
          <p:nvPr/>
        </p:nvSpPr>
        <p:spPr bwMode="auto">
          <a:xfrm>
            <a:off x="4097094" y="4876648"/>
            <a:ext cx="3259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e-IL" b="1">
                <a:solidFill>
                  <a:schemeClr val="bg1"/>
                </a:solidFill>
              </a:rPr>
              <a:t>ג</a:t>
            </a:r>
          </a:p>
        </p:txBody>
      </p:sp>
    </p:spTree>
    <p:extLst>
      <p:ext uri="{BB962C8B-B14F-4D97-AF65-F5344CB8AC3E}">
        <p14:creationId xmlns:p14="http://schemas.microsoft.com/office/powerpoint/2010/main" val="290053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פסגה">
  <a:themeElements>
    <a:clrScheme name="פסגה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פסגה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פסגה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11477</TotalTime>
  <Words>470</Words>
  <Application>Microsoft Office PowerPoint</Application>
  <PresentationFormat>‫הצגה על המסך (4:3)</PresentationFormat>
  <Paragraphs>116</Paragraphs>
  <Slides>12</Slides>
  <Notes>11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9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12</vt:i4>
      </vt:variant>
    </vt:vector>
  </HeadingPairs>
  <TitlesOfParts>
    <vt:vector size="22" baseType="lpstr">
      <vt:lpstr>Arial</vt:lpstr>
      <vt:lpstr>Book Antiqua</vt:lpstr>
      <vt:lpstr>David</vt:lpstr>
      <vt:lpstr>Garamond</vt:lpstr>
      <vt:lpstr>Levenim MT</vt:lpstr>
      <vt:lpstr>Lucida Sans</vt:lpstr>
      <vt:lpstr>Wingdings</vt:lpstr>
      <vt:lpstr>Wingdings 2</vt:lpstr>
      <vt:lpstr>Wingdings 3</vt:lpstr>
      <vt:lpstr>פסגה</vt:lpstr>
      <vt:lpstr>מצגת של PowerPoint</vt:lpstr>
      <vt:lpstr>מצבי יסוד לאירוע מים</vt:lpstr>
      <vt:lpstr>מצגת של PowerPoint</vt:lpstr>
      <vt:lpstr>פריסת תחנות –מצב 4</vt:lpstr>
      <vt:lpstr>פריסת תחנות –מצבים 4</vt:lpstr>
      <vt:lpstr>פריסת תחנות –מצב 4</vt:lpstr>
      <vt:lpstr>פריסת תחנות –מצב 5</vt:lpstr>
      <vt:lpstr>פריסת תחנות –מצבים 5</vt:lpstr>
      <vt:lpstr>פריסת תחנות –מצבים 5</vt:lpstr>
      <vt:lpstr>תחנת חלוקה</vt:lpstr>
      <vt:lpstr>סבבי מילוי</vt:lpstr>
      <vt:lpstr>נקודות מילוי</vt:lpstr>
    </vt:vector>
  </TitlesOfParts>
  <Company>bar ilan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Sperm Cells Toxicity Test</dc:title>
  <dc:creator>students</dc:creator>
  <cp:lastModifiedBy>הודיה ג'יאן - מי שמש</cp:lastModifiedBy>
  <cp:revision>768</cp:revision>
  <cp:lastPrinted>2011-12-13T20:18:09Z</cp:lastPrinted>
  <dcterms:created xsi:type="dcterms:W3CDTF">2006-04-04T07:10:17Z</dcterms:created>
  <dcterms:modified xsi:type="dcterms:W3CDTF">2015-03-16T12:06:21Z</dcterms:modified>
</cp:coreProperties>
</file>