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Default Extension="wmf" ContentType="image/x-wmf"/>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8"/>
  </p:notesMasterIdLst>
  <p:handoutMasterIdLst>
    <p:handoutMasterId r:id="rId19"/>
  </p:handoutMasterIdLst>
  <p:sldIdLst>
    <p:sldId id="256" r:id="rId2"/>
    <p:sldId id="257" r:id="rId3"/>
    <p:sldId id="277" r:id="rId4"/>
    <p:sldId id="278" r:id="rId5"/>
    <p:sldId id="259" r:id="rId6"/>
    <p:sldId id="261" r:id="rId7"/>
    <p:sldId id="263" r:id="rId8"/>
    <p:sldId id="267" r:id="rId9"/>
    <p:sldId id="269" r:id="rId10"/>
    <p:sldId id="270" r:id="rId11"/>
    <p:sldId id="274" r:id="rId12"/>
    <p:sldId id="285" r:id="rId13"/>
    <p:sldId id="287" r:id="rId14"/>
    <p:sldId id="286" r:id="rId15"/>
    <p:sldId id="283" r:id="rId16"/>
    <p:sldId id="28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515" autoAdjust="0"/>
    <p:restoredTop sz="87125" autoAdjust="0"/>
  </p:normalViewPr>
  <p:slideViewPr>
    <p:cSldViewPr>
      <p:cViewPr varScale="1">
        <p:scale>
          <a:sx n="100" d="100"/>
          <a:sy n="100" d="100"/>
        </p:scale>
        <p:origin x="-108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152906-00E4-D244-9888-1485D07EAB50}" type="datetimeFigureOut">
              <a:rPr lang="en-US" smtClean="0"/>
              <a:pPr/>
              <a:t>7/23/13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D6B09B-B517-4847-85C5-BF484E64CC2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4F53A-75A0-4CDD-96C2-EEA173B90554}" type="datetimeFigureOut">
              <a:rPr lang="en-US" smtClean="0"/>
              <a:pPr/>
              <a:t>7/23/13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EA39F1-2050-429C-9F6C-B985B8EB45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acu.org/value/rubric_teams.cfm" TargetMode="External"/><Relationship Id="rId4" Type="http://schemas.openxmlformats.org/officeDocument/2006/relationships/hyperlink" Target="http://www.aacu.org/value/rubrics/index.cfm"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secure.aacu.org/source/Orders/index.cfm?section=unknown&amp;task=3&amp;CATEGORY=LEAP&amp;PRODUCT_TYPE=SALES&amp;SKU=HIGHIMP&amp;DESCRIPTION=&amp;FindSpec=&amp;continue=1&amp;SEARCH_TYP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EA39F1-2050-429C-9F6C-B985B8EB455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Intercultural Knowledge and Competence is "a set of cognitive, affective, and behavioral skills and characteristics that support effective and appropriate interaction in a variety of cultural contexts.”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 call to integrate intercultural knowledge and competence into the heart of education is an imperative born of seeing ourselves as members of a world community, knowing that we share the future with others. Beyond mere exposure to culturally different others, the campus community requires the capacity to: meaningfully engage those others, place social justice in historical and political context, and put culture at the core of transformative learning. The intercultural knowledge and competence rubric suggests a systematic way to measure our capacity to identify our own cultural patterns, compare and contrast them with others, and adapt empathically and flexibly to unfamiliar ways of being.</a:t>
            </a:r>
          </a:p>
          <a:p>
            <a:endParaRPr lang="en-US" dirty="0" smtClean="0"/>
          </a:p>
          <a:p>
            <a:r>
              <a:rPr lang="en-US" dirty="0" smtClean="0"/>
              <a:t>The levels of this rubric are informed in part by M. Bennett's Developmental Model of Intercultural Sensitivity (Bennett, M.J. 1993. Towards ethnorelativism: A developmental model of intercultural </a:t>
            </a:r>
            <a:r>
              <a:rPr lang="en-US" dirty="0" err="1" smtClean="0"/>
              <a:t>sensitity</a:t>
            </a:r>
            <a:r>
              <a:rPr lang="en-US" dirty="0" smtClean="0"/>
              <a:t>. In</a:t>
            </a:r>
            <a:r>
              <a:rPr lang="en-US" i="1" dirty="0" smtClean="0"/>
              <a:t> Education for the intercultural experience</a:t>
            </a:r>
            <a:r>
              <a:rPr lang="en-US" dirty="0" smtClean="0"/>
              <a:t>, ed. R. M. Paige, 22-71. Yarmouth, ME: Intercultural Press). In addition, the criteria in this rubric are informed in part by D.K. </a:t>
            </a:r>
            <a:r>
              <a:rPr lang="en-US" dirty="0" err="1" smtClean="0"/>
              <a:t>Deardorff's</a:t>
            </a:r>
            <a:r>
              <a:rPr lang="en-US" dirty="0" smtClean="0"/>
              <a:t> intercultural framework which is the first research-based consensus model of intercultural competence (</a:t>
            </a:r>
            <a:r>
              <a:rPr lang="en-US" dirty="0" err="1" smtClean="0"/>
              <a:t>Deardorff</a:t>
            </a:r>
            <a:r>
              <a:rPr lang="en-US" dirty="0" smtClean="0"/>
              <a:t>, D.K. 2006. The identification and assessment of intercultural competence as a student outcome of internationalization. </a:t>
            </a:r>
            <a:r>
              <a:rPr lang="en-US" i="1" dirty="0" smtClean="0"/>
              <a:t>Journal of Studies in International Education</a:t>
            </a:r>
            <a:r>
              <a:rPr lang="en-US" dirty="0" smtClean="0"/>
              <a:t> 10(3): 241-266). It is also important to understand that intercultural knowledge and competence is more complex than what is reflected in this rubric. This rubric identifies six of the key components of intercultural knowledge and competence, but there are other components as identified in the </a:t>
            </a:r>
            <a:r>
              <a:rPr lang="en-US" dirty="0" err="1" smtClean="0"/>
              <a:t>Deardorff</a:t>
            </a:r>
            <a:r>
              <a:rPr lang="en-US" dirty="0" smtClean="0"/>
              <a:t> model and in other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 definitions that follow were developed to clarify terms and concepts used in this rubric only.</a:t>
            </a:r>
          </a:p>
          <a:p>
            <a:r>
              <a:rPr lang="en-US" b="1" dirty="0" smtClean="0"/>
              <a:t>Culture: </a:t>
            </a:r>
            <a:r>
              <a:rPr lang="en-US" dirty="0" smtClean="0"/>
              <a:t>All knowledge and values shared by a group. </a:t>
            </a:r>
          </a:p>
          <a:p>
            <a:r>
              <a:rPr lang="en-US" b="1" dirty="0" smtClean="0"/>
              <a:t>Cultural rules and biases: </a:t>
            </a:r>
            <a:r>
              <a:rPr lang="en-US" dirty="0" smtClean="0"/>
              <a:t>Boundaries within which an individual operates in order to feel a sense of belonging to a society or group, based on the values shared by that society or group. </a:t>
            </a:r>
          </a:p>
          <a:p>
            <a:r>
              <a:rPr lang="en-US" b="1" dirty="0" smtClean="0"/>
              <a:t>Empathy:</a:t>
            </a:r>
            <a:r>
              <a:rPr lang="en-US" dirty="0" smtClean="0"/>
              <a:t> "Empathy is the imaginary participation in another person’s experience, including emotional and intellectual dimensions, by imagining his or her perspective (not by assuming the person’s position)". Bennett, J. 1998. Transition shock: Putting culture shock in perspective. In </a:t>
            </a:r>
            <a:r>
              <a:rPr lang="en-US" i="1" dirty="0" smtClean="0"/>
              <a:t>Basic concepts of intercultural communication</a:t>
            </a:r>
            <a:r>
              <a:rPr lang="en-US" dirty="0" smtClean="0"/>
              <a:t>, ed. M. Bennett, 215-224. Yarmouth, ME: Intercultural Press. </a:t>
            </a:r>
          </a:p>
          <a:p>
            <a:r>
              <a:rPr lang="en-US" b="1" dirty="0" smtClean="0"/>
              <a:t>Intercultural experience:</a:t>
            </a:r>
            <a:r>
              <a:rPr lang="en-US" dirty="0" smtClean="0"/>
              <a:t> The experience of an interaction with an individual or groups of people whose culture is different from your own.</a:t>
            </a:r>
            <a:br>
              <a:rPr lang="en-US" dirty="0" smtClean="0"/>
            </a:br>
            <a:r>
              <a:rPr lang="en-US" dirty="0" smtClean="0"/>
              <a:t>• Intercultural/cultural differences: The differences in rules, behaviors, communication and biases, based on cultural values that are different from one's own culture. </a:t>
            </a:r>
          </a:p>
          <a:p>
            <a:r>
              <a:rPr lang="en-US" b="1" dirty="0" smtClean="0"/>
              <a:t>Suspends judgment in valuing their interactions with culturally different others:</a:t>
            </a:r>
            <a:r>
              <a:rPr lang="en-US" dirty="0" smtClean="0"/>
              <a:t> Postpones assessment or evaluation (positive or negative) of interactions with people culturally different from one self. Disconnecting from the process of automatic judgment and taking time to reflect on possibly multiple meanings. </a:t>
            </a:r>
          </a:p>
          <a:p>
            <a:r>
              <a:rPr lang="en-US" b="1" dirty="0" smtClean="0"/>
              <a:t>Worldview: </a:t>
            </a:r>
            <a:r>
              <a:rPr lang="en-US" dirty="0" smtClean="0"/>
              <a:t>Worldview is the cognitive and affective lens through which people construe their experiences and make sense of the world around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3EA39F1-2050-429C-9F6C-B985B8EB455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EA39F1-2050-429C-9F6C-B985B8EB455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EA39F1-2050-429C-9F6C-B985B8EB455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EA39F1-2050-429C-9F6C-B985B8EB4558}"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EA39F1-2050-429C-9F6C-B985B8EB4558}"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nSpc>
                <a:spcPct val="150000"/>
              </a:lnSpc>
              <a:buFont typeface="Wingdings" pitchFamily="2" charset="2"/>
              <a:buChar char="§"/>
            </a:pPr>
            <a:r>
              <a:rPr lang="en-US" dirty="0" smtClean="0">
                <a:latin typeface="Verdana" pitchFamily="34" charset="0"/>
              </a:rPr>
              <a:t>Become familiar with the rubric</a:t>
            </a:r>
          </a:p>
          <a:p>
            <a:pPr lvl="0">
              <a:lnSpc>
                <a:spcPct val="150000"/>
              </a:lnSpc>
              <a:buFont typeface="Wingdings" pitchFamily="2" charset="2"/>
              <a:buChar char="§"/>
            </a:pPr>
            <a:r>
              <a:rPr lang="en-US" dirty="0" smtClean="0">
                <a:latin typeface="Verdana" pitchFamily="34" charset="0"/>
              </a:rPr>
              <a:t>Learn how the rubric was developed</a:t>
            </a:r>
          </a:p>
          <a:p>
            <a:pPr lvl="0">
              <a:lnSpc>
                <a:spcPct val="150000"/>
              </a:lnSpc>
              <a:buFont typeface="Wingdings" pitchFamily="2" charset="2"/>
              <a:buChar char="§"/>
            </a:pPr>
            <a:r>
              <a:rPr lang="en-US" dirty="0" smtClean="0">
                <a:latin typeface="Verdana" pitchFamily="34" charset="0"/>
              </a:rPr>
              <a:t>Learn how to access the rubric</a:t>
            </a:r>
          </a:p>
          <a:p>
            <a:pPr lvl="0">
              <a:lnSpc>
                <a:spcPct val="150000"/>
              </a:lnSpc>
              <a:buFont typeface="Wingdings" pitchFamily="2" charset="2"/>
              <a:buChar char="§"/>
            </a:pPr>
            <a:r>
              <a:rPr lang="en-US" dirty="0" smtClean="0">
                <a:latin typeface="Verdana" pitchFamily="34" charset="0"/>
              </a:rPr>
              <a:t>View sample student work samples</a:t>
            </a:r>
          </a:p>
          <a:p>
            <a:pPr lvl="0">
              <a:lnSpc>
                <a:spcPct val="150000"/>
              </a:lnSpc>
              <a:buFont typeface="Wingdings" pitchFamily="2" charset="2"/>
              <a:buChar char="§"/>
            </a:pPr>
            <a:r>
              <a:rPr lang="en-US" dirty="0" smtClean="0">
                <a:latin typeface="Verdana" pitchFamily="34" charset="0"/>
              </a:rPr>
              <a:t>Discuss how it might be used on their campuses or organizations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fld id="{F3EA39F1-2050-429C-9F6C-B985B8EB455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EA39F1-2050-429C-9F6C-B985B8EB455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EA39F1-2050-429C-9F6C-B985B8EB455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Knowledge of Human Cultures and the Physical and Natural World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Through study in the sciences and mathematics, social sciences, humanities, histories, languages, and the arts </a:t>
            </a:r>
          </a:p>
          <a:p>
            <a:r>
              <a:rPr lang="en-US" sz="1200" i="1" kern="1200" dirty="0" smtClean="0">
                <a:solidFill>
                  <a:schemeClr val="tx1"/>
                </a:solidFill>
                <a:latin typeface="+mn-lt"/>
                <a:ea typeface="+mn-ea"/>
                <a:cs typeface="+mn-cs"/>
              </a:rPr>
              <a:t>Focused</a:t>
            </a:r>
            <a:r>
              <a:rPr lang="en-US" sz="1200" kern="1200" dirty="0" smtClean="0">
                <a:solidFill>
                  <a:schemeClr val="tx1"/>
                </a:solidFill>
                <a:latin typeface="+mn-lt"/>
                <a:ea typeface="+mn-ea"/>
                <a:cs typeface="+mn-cs"/>
              </a:rPr>
              <a:t> by engagement with big questions, both contemporary and enduring</a:t>
            </a:r>
          </a:p>
          <a:p>
            <a:r>
              <a:rPr lang="en-US" sz="1200" b="1" kern="1200" dirty="0" smtClean="0">
                <a:solidFill>
                  <a:schemeClr val="tx1"/>
                </a:solidFill>
                <a:latin typeface="+mn-lt"/>
                <a:ea typeface="+mn-ea"/>
                <a:cs typeface="+mn-cs"/>
              </a:rPr>
              <a:t>Intellectual and Practical Skills, Including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Inquiry and analysis </a:t>
            </a:r>
          </a:p>
          <a:p>
            <a:pPr lvl="0"/>
            <a:r>
              <a:rPr lang="en-US" sz="1200" kern="1200" dirty="0" smtClean="0">
                <a:solidFill>
                  <a:schemeClr val="tx1"/>
                </a:solidFill>
                <a:latin typeface="+mn-lt"/>
                <a:ea typeface="+mn-ea"/>
                <a:cs typeface="+mn-cs"/>
              </a:rPr>
              <a:t>Critical and creative thinking </a:t>
            </a:r>
          </a:p>
          <a:p>
            <a:pPr lvl="0"/>
            <a:r>
              <a:rPr lang="en-US" sz="1200" kern="1200" dirty="0" smtClean="0">
                <a:solidFill>
                  <a:schemeClr val="tx1"/>
                </a:solidFill>
                <a:latin typeface="+mn-lt"/>
                <a:ea typeface="+mn-ea"/>
                <a:cs typeface="+mn-cs"/>
              </a:rPr>
              <a:t>Written and oral communication </a:t>
            </a:r>
          </a:p>
          <a:p>
            <a:pPr lvl="0"/>
            <a:r>
              <a:rPr lang="en-US" sz="1200" kern="1200" dirty="0" smtClean="0">
                <a:solidFill>
                  <a:schemeClr val="tx1"/>
                </a:solidFill>
                <a:latin typeface="+mn-lt"/>
                <a:ea typeface="+mn-ea"/>
                <a:cs typeface="+mn-cs"/>
              </a:rPr>
              <a:t>Quantitative literacy </a:t>
            </a:r>
          </a:p>
          <a:p>
            <a:pPr lvl="0"/>
            <a:r>
              <a:rPr lang="en-US" sz="1200" kern="1200" dirty="0" smtClean="0">
                <a:solidFill>
                  <a:schemeClr val="tx1"/>
                </a:solidFill>
                <a:latin typeface="+mn-lt"/>
                <a:ea typeface="+mn-ea"/>
                <a:cs typeface="+mn-cs"/>
              </a:rPr>
              <a:t>Information literacy </a:t>
            </a:r>
          </a:p>
          <a:p>
            <a:pPr lvl="0"/>
            <a:r>
              <a:rPr lang="en-US" sz="1200" kern="1200" dirty="0" smtClean="0">
                <a:solidFill>
                  <a:schemeClr val="tx1"/>
                </a:solidFill>
                <a:latin typeface="+mn-lt"/>
                <a:ea typeface="+mn-ea"/>
                <a:cs typeface="+mn-cs"/>
              </a:rPr>
              <a:t>Teamwork and problem solving </a:t>
            </a:r>
          </a:p>
          <a:p>
            <a:r>
              <a:rPr lang="en-US" sz="1200" i="1" kern="1200" dirty="0" smtClean="0">
                <a:solidFill>
                  <a:schemeClr val="tx1"/>
                </a:solidFill>
                <a:latin typeface="+mn-lt"/>
                <a:ea typeface="+mn-ea"/>
                <a:cs typeface="+mn-cs"/>
              </a:rPr>
              <a:t>Practiced extensively</a:t>
            </a:r>
            <a:r>
              <a:rPr lang="en-US" sz="1200" kern="1200" dirty="0" smtClean="0">
                <a:solidFill>
                  <a:schemeClr val="tx1"/>
                </a:solidFill>
                <a:latin typeface="+mn-lt"/>
                <a:ea typeface="+mn-ea"/>
                <a:cs typeface="+mn-cs"/>
              </a:rPr>
              <a:t>, across the curriculum, in the context of progressively more challenging problems, projects, and standards for performance</a:t>
            </a:r>
          </a:p>
          <a:p>
            <a:r>
              <a:rPr lang="en-US" sz="1200" b="1" kern="1200" dirty="0" smtClean="0">
                <a:solidFill>
                  <a:schemeClr val="tx1"/>
                </a:solidFill>
                <a:latin typeface="+mn-lt"/>
                <a:ea typeface="+mn-ea"/>
                <a:cs typeface="+mn-cs"/>
              </a:rPr>
              <a:t>Personal and Social Responsibility, Including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Civic knowledge and engagement—local and global </a:t>
            </a:r>
          </a:p>
          <a:p>
            <a:pPr lvl="0"/>
            <a:r>
              <a:rPr lang="en-US" sz="1200" kern="1200" dirty="0" smtClean="0">
                <a:solidFill>
                  <a:schemeClr val="tx1"/>
                </a:solidFill>
                <a:latin typeface="+mn-lt"/>
                <a:ea typeface="+mn-ea"/>
                <a:cs typeface="+mn-cs"/>
              </a:rPr>
              <a:t>Intercultural knowledge and competence </a:t>
            </a:r>
          </a:p>
          <a:p>
            <a:pPr lvl="0"/>
            <a:r>
              <a:rPr lang="en-US" sz="1200" kern="1200" dirty="0" smtClean="0">
                <a:solidFill>
                  <a:schemeClr val="tx1"/>
                </a:solidFill>
                <a:latin typeface="+mn-lt"/>
                <a:ea typeface="+mn-ea"/>
                <a:cs typeface="+mn-cs"/>
              </a:rPr>
              <a:t>Ethical reasoning and action </a:t>
            </a:r>
          </a:p>
          <a:p>
            <a:pPr lvl="0"/>
            <a:r>
              <a:rPr lang="en-US" sz="1200" kern="1200" dirty="0" smtClean="0">
                <a:solidFill>
                  <a:schemeClr val="tx1"/>
                </a:solidFill>
                <a:latin typeface="+mn-lt"/>
                <a:ea typeface="+mn-ea"/>
                <a:cs typeface="+mn-cs"/>
              </a:rPr>
              <a:t>Foundations and skills for lifelong learning </a:t>
            </a:r>
          </a:p>
          <a:p>
            <a:r>
              <a:rPr lang="en-US" sz="1200" i="1" kern="1200" dirty="0" smtClean="0">
                <a:solidFill>
                  <a:schemeClr val="tx1"/>
                </a:solidFill>
                <a:latin typeface="+mn-lt"/>
                <a:ea typeface="+mn-ea"/>
                <a:cs typeface="+mn-cs"/>
              </a:rPr>
              <a:t>Anchored</a:t>
            </a:r>
            <a:r>
              <a:rPr lang="en-US" sz="1200" kern="1200" dirty="0" smtClean="0">
                <a:solidFill>
                  <a:schemeClr val="tx1"/>
                </a:solidFill>
                <a:latin typeface="+mn-lt"/>
                <a:ea typeface="+mn-ea"/>
                <a:cs typeface="+mn-cs"/>
              </a:rPr>
              <a:t> through active involvement with diverse communities and real-world challenges</a:t>
            </a:r>
          </a:p>
          <a:p>
            <a:r>
              <a:rPr lang="en-US" sz="1200" b="1" kern="1200" dirty="0" smtClean="0">
                <a:solidFill>
                  <a:schemeClr val="tx1"/>
                </a:solidFill>
                <a:latin typeface="+mn-lt"/>
                <a:ea typeface="+mn-ea"/>
                <a:cs typeface="+mn-cs"/>
              </a:rPr>
              <a:t>Integrative and Applied Learning, Including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Synthesis and advanced accomplishment across general and specialized studies </a:t>
            </a:r>
          </a:p>
          <a:p>
            <a:r>
              <a:rPr lang="en-US" sz="1200" i="1" kern="1200" dirty="0" smtClean="0">
                <a:solidFill>
                  <a:schemeClr val="tx1"/>
                </a:solidFill>
                <a:latin typeface="+mn-lt"/>
                <a:ea typeface="+mn-ea"/>
                <a:cs typeface="+mn-cs"/>
              </a:rPr>
              <a:t>Demonstrated</a:t>
            </a:r>
            <a:r>
              <a:rPr lang="en-US" sz="1200" kern="1200" dirty="0" smtClean="0">
                <a:solidFill>
                  <a:schemeClr val="tx1"/>
                </a:solidFill>
                <a:latin typeface="+mn-lt"/>
                <a:ea typeface="+mn-ea"/>
                <a:cs typeface="+mn-cs"/>
              </a:rPr>
              <a:t> through the application of knowledge, skills, and responsibilities to new settings and complex problems</a:t>
            </a:r>
          </a:p>
          <a:p>
            <a:endParaRPr lang="en-US" dirty="0"/>
          </a:p>
        </p:txBody>
      </p:sp>
      <p:sp>
        <p:nvSpPr>
          <p:cNvPr id="4" name="Slide Number Placeholder 3"/>
          <p:cNvSpPr>
            <a:spLocks noGrp="1"/>
          </p:cNvSpPr>
          <p:nvPr>
            <p:ph type="sldNum" sz="quarter" idx="10"/>
          </p:nvPr>
        </p:nvSpPr>
        <p:spPr/>
        <p:txBody>
          <a:bodyPr/>
          <a:lstStyle/>
          <a:p>
            <a:fld id="{F3EA39F1-2050-429C-9F6C-B985B8EB455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VALUE assumes that:</a:t>
            </a:r>
          </a:p>
          <a:p>
            <a:r>
              <a:rPr lang="en-US" dirty="0" smtClean="0"/>
              <a:t>to achieve a high-quality education for all students, </a:t>
            </a:r>
          </a:p>
          <a:p>
            <a:endParaRPr lang="en-US" dirty="0" smtClean="0"/>
          </a:p>
          <a:p>
            <a:pPr>
              <a:buFont typeface="Arial" pitchFamily="34" charset="0"/>
              <a:buChar char="•"/>
            </a:pPr>
            <a:r>
              <a:rPr lang="en-US" dirty="0" smtClean="0"/>
              <a:t> valid assessment data are needed to guide planning, teaching, and improvement; </a:t>
            </a:r>
          </a:p>
          <a:p>
            <a:endParaRPr lang="en-US" dirty="0" smtClean="0"/>
          </a:p>
          <a:p>
            <a:pPr>
              <a:buFont typeface="Arial" pitchFamily="34" charset="0"/>
              <a:buChar char="•"/>
            </a:pPr>
            <a:r>
              <a:rPr lang="en-US" dirty="0" smtClean="0"/>
              <a:t> colleges and universities seek to foster and assess numerous essential</a:t>
            </a:r>
            <a:br>
              <a:rPr lang="en-US" dirty="0" smtClean="0"/>
            </a:br>
            <a:r>
              <a:rPr lang="en-US" dirty="0" smtClean="0"/>
              <a:t>learning outcomes beyond those addressed by currently available</a:t>
            </a:r>
            <a:br>
              <a:rPr lang="en-US" dirty="0" smtClean="0"/>
            </a:br>
            <a:r>
              <a:rPr lang="en-US" dirty="0" smtClean="0"/>
              <a:t>standardized tests; </a:t>
            </a:r>
          </a:p>
          <a:p>
            <a:endParaRPr lang="en-US" dirty="0" smtClean="0"/>
          </a:p>
          <a:p>
            <a:pPr>
              <a:buFont typeface="Arial" pitchFamily="34" charset="0"/>
              <a:buChar char="•"/>
            </a:pPr>
            <a:r>
              <a:rPr lang="en-US" dirty="0" smtClean="0"/>
              <a:t> learning develops over time and should become more complex and</a:t>
            </a:r>
            <a:br>
              <a:rPr lang="en-US" dirty="0" smtClean="0"/>
            </a:br>
            <a:r>
              <a:rPr lang="en-US" dirty="0" smtClean="0"/>
              <a:t>sophisticated as students move through their curricular and </a:t>
            </a:r>
            <a:r>
              <a:rPr lang="en-US" dirty="0" err="1" smtClean="0"/>
              <a:t>cocurricular</a:t>
            </a:r>
            <a:r>
              <a:rPr lang="en-US" dirty="0" smtClean="0"/>
              <a:t/>
            </a:r>
            <a:br>
              <a:rPr lang="en-US" dirty="0" smtClean="0"/>
            </a:br>
            <a:r>
              <a:rPr lang="en-US" dirty="0" smtClean="0"/>
              <a:t>educational pathways toward a degree; </a:t>
            </a:r>
          </a:p>
          <a:p>
            <a:endParaRPr lang="en-US" dirty="0" smtClean="0"/>
          </a:p>
          <a:p>
            <a:pPr>
              <a:buFont typeface="Arial" pitchFamily="34" charset="0"/>
              <a:buChar char="•"/>
            </a:pPr>
            <a:r>
              <a:rPr lang="en-US" dirty="0" smtClean="0"/>
              <a:t> good practice in assessment requires multiple assessments, over time </a:t>
            </a:r>
            <a:r>
              <a:rPr lang="en-US" sz="1200" dirty="0" smtClean="0">
                <a:latin typeface="Verdana" pitchFamily="34" charset="0"/>
              </a:rPr>
              <a:t>should become more complex and</a:t>
            </a:r>
            <a:br>
              <a:rPr lang="en-US" sz="1200" dirty="0" smtClean="0">
                <a:latin typeface="Verdana" pitchFamily="34" charset="0"/>
              </a:rPr>
            </a:br>
            <a:r>
              <a:rPr lang="en-US" sz="1200" dirty="0" smtClean="0">
                <a:latin typeface="Verdana" pitchFamily="34" charset="0"/>
              </a:rPr>
              <a:t>sophisticated; </a:t>
            </a:r>
            <a:r>
              <a:rPr lang="en-US" dirty="0" smtClean="0"/>
              <a:t>well-planned electronic portfolios provide opportunities to collect data from multiple assessments across a broad range of learning outcomes while guiding student learning and building self-assessment capabilities;</a:t>
            </a:r>
          </a:p>
          <a:p>
            <a:r>
              <a:rPr lang="en-US" dirty="0" smtClean="0"/>
              <a:t> </a:t>
            </a:r>
          </a:p>
          <a:p>
            <a:pPr>
              <a:buFont typeface="Arial" pitchFamily="34" charset="0"/>
              <a:buChar char="•"/>
            </a:pPr>
            <a:r>
              <a:rPr lang="en-US" dirty="0" smtClean="0"/>
              <a:t> </a:t>
            </a:r>
            <a:r>
              <a:rPr lang="en-US" dirty="0" err="1" smtClean="0"/>
              <a:t>eportfolios</a:t>
            </a:r>
            <a:r>
              <a:rPr lang="en-US" dirty="0" smtClean="0"/>
              <a:t> and assessment of work in them can inform programs and</a:t>
            </a:r>
            <a:br>
              <a:rPr lang="en-US" dirty="0" smtClean="0"/>
            </a:br>
            <a:r>
              <a:rPr lang="en-US" dirty="0" smtClean="0"/>
              <a:t>institutions on progress in achieving expected goals. </a:t>
            </a:r>
          </a:p>
          <a:p>
            <a:endParaRPr lang="en-US" dirty="0"/>
          </a:p>
        </p:txBody>
      </p:sp>
      <p:sp>
        <p:nvSpPr>
          <p:cNvPr id="4" name="Slide Number Placeholder 3"/>
          <p:cNvSpPr>
            <a:spLocks noGrp="1"/>
          </p:cNvSpPr>
          <p:nvPr>
            <p:ph type="sldNum" sz="quarter" idx="10"/>
          </p:nvPr>
        </p:nvSpPr>
        <p:spPr/>
        <p:txBody>
          <a:bodyPr/>
          <a:lstStyle/>
          <a:p>
            <a:fld id="{F3EA39F1-2050-429C-9F6C-B985B8EB455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Supported by grants from The State Farm Companies Foundation and the Fund for the Improvement of Postsecondary Education, the project runs May 2007 through April 2010.  </a:t>
            </a:r>
          </a:p>
          <a:p>
            <a:endParaRPr lang="en-US" dirty="0" smtClean="0"/>
          </a:p>
          <a:p>
            <a:r>
              <a:rPr lang="en-US" dirty="0" smtClean="0"/>
              <a:t>AAAC&amp;U staff, the advisory board and selected </a:t>
            </a:r>
            <a:r>
              <a:rPr lang="en-US" dirty="0" smtClean="0">
                <a:hlinkClick r:id="rId3" action="ppaction://hlinkfile"/>
              </a:rPr>
              <a:t>teams</a:t>
            </a:r>
            <a:r>
              <a:rPr lang="en-US" dirty="0" smtClean="0"/>
              <a:t> of faculty and other academic professionals are assembling a </a:t>
            </a:r>
            <a:r>
              <a:rPr lang="en-US" dirty="0" smtClean="0">
                <a:hlinkClick r:id="rId4"/>
              </a:rPr>
              <a:t>collection of rubrics</a:t>
            </a:r>
            <a:r>
              <a:rPr lang="en-US" dirty="0" smtClean="0"/>
              <a:t> for ascending levels of accomplishment. </a:t>
            </a:r>
          </a:p>
          <a:p>
            <a:endParaRPr lang="en-US" dirty="0"/>
          </a:p>
        </p:txBody>
      </p:sp>
      <p:sp>
        <p:nvSpPr>
          <p:cNvPr id="4" name="Slide Number Placeholder 3"/>
          <p:cNvSpPr>
            <a:spLocks noGrp="1"/>
          </p:cNvSpPr>
          <p:nvPr>
            <p:ph type="sldNum" sz="quarter" idx="10"/>
          </p:nvPr>
        </p:nvSpPr>
        <p:spPr/>
        <p:txBody>
          <a:bodyPr/>
          <a:lstStyle/>
          <a:p>
            <a:fld id="{F3EA39F1-2050-429C-9F6C-B985B8EB455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High-Impact Educational Practices </a:t>
            </a:r>
          </a:p>
          <a:p>
            <a:r>
              <a:rPr lang="en-US" b="1" dirty="0" smtClean="0"/>
              <a:t>A Brief Overview</a:t>
            </a:r>
          </a:p>
          <a:p>
            <a:r>
              <a:rPr lang="en-US" i="1" dirty="0" smtClean="0"/>
              <a:t>Excerpt from </a:t>
            </a:r>
            <a:r>
              <a:rPr lang="en-US" i="1" dirty="0" smtClean="0">
                <a:hlinkClick r:id="rId3"/>
              </a:rPr>
              <a:t>High-Impact Educational Practices: What They Are, Who Has Access to Them, and Why They Matter</a:t>
            </a:r>
            <a:r>
              <a:rPr lang="en-US" i="1" dirty="0" smtClean="0"/>
              <a:t>, by George D. </a:t>
            </a:r>
            <a:r>
              <a:rPr lang="en-US" i="1" dirty="0" err="1" smtClean="0"/>
              <a:t>Kuh</a:t>
            </a:r>
            <a:r>
              <a:rPr lang="en-US" i="1" dirty="0" smtClean="0"/>
              <a:t> (AAC&amp;U, 2008</a:t>
            </a:r>
            <a:r>
              <a:rPr lang="en-US" dirty="0" smtClean="0"/>
              <a:t>)</a:t>
            </a:r>
          </a:p>
          <a:p>
            <a:r>
              <a:rPr lang="en-US" b="1" dirty="0" smtClean="0"/>
              <a:t>Part 1 - High-Impact Educational Practices: A Brief Overview </a:t>
            </a:r>
            <a:endParaRPr lang="en-US" dirty="0" smtClean="0"/>
          </a:p>
          <a:p>
            <a:r>
              <a:rPr lang="en-US" dirty="0" smtClean="0"/>
              <a:t>The following teaching and learning practices have been widely tested and have been shown to be beneficial for college students from many backgrounds.10 These practices take many different forms, depending on learner characteristics and on institutional priorities and contexts. </a:t>
            </a:r>
          </a:p>
          <a:p>
            <a:r>
              <a:rPr lang="en-US" dirty="0" smtClean="0"/>
              <a:t>On many campuses, assessment of student involvement in active learning practices such as these has made it possible to assess the practices’ contribution to students’ cumulative learning. However, on almost all campuses, utilization of active learning practices is unsystematic, to the detriment of student learning. Presented below are brief descriptions of high-impact practices that educational research suggests increase rates of student retention and student engagement. The rest of this publication will explore in more detail why these types of practices are effective, which students have access to them, and, finally, what effect they might have on different cohorts of students.</a:t>
            </a:r>
          </a:p>
          <a:p>
            <a:r>
              <a:rPr lang="en-US" b="1" dirty="0" smtClean="0"/>
              <a:t>First-Year Seminars and Experiences</a:t>
            </a:r>
            <a:r>
              <a:rPr lang="en-US" dirty="0" smtClean="0"/>
              <a:t/>
            </a:r>
            <a:br>
              <a:rPr lang="en-US" dirty="0" smtClean="0"/>
            </a:br>
            <a:r>
              <a:rPr lang="en-US" dirty="0" smtClean="0"/>
              <a:t>Many schools now build into the curriculum first-year seminars or other programs that bring small groups of students together with faculty or staff on a regular basis. The highest-quality first-year experiences place a strong emphasis on critical inquiry, frequent writing, information literacy, collaborative learning, and other skills that develop students’ intellectual and practical competencies. First-year seminars can also involve students with cutting-edge questions in scholarship and with faculty members’ own research. </a:t>
            </a:r>
          </a:p>
          <a:p>
            <a:r>
              <a:rPr lang="en-US" b="1" dirty="0" smtClean="0"/>
              <a:t>Common Intellectual Experiences</a:t>
            </a:r>
            <a:r>
              <a:rPr lang="en-US" dirty="0" smtClean="0"/>
              <a:t/>
            </a:r>
            <a:br>
              <a:rPr lang="en-US" dirty="0" smtClean="0"/>
            </a:br>
            <a:r>
              <a:rPr lang="en-US" dirty="0" smtClean="0"/>
              <a:t>The older idea of a “core” curriculum has evolved into a variety of modern forms, such as a set of required common courses or a vertically organized general education program that includes advanced integrative studies and/or required participation in a learning community. These programs often combine broad themes—e.g., technology and society, global interdependence—with a variety of curricular and </a:t>
            </a:r>
            <a:r>
              <a:rPr lang="en-US" dirty="0" err="1" smtClean="0"/>
              <a:t>cocurricular</a:t>
            </a:r>
            <a:r>
              <a:rPr lang="en-US" dirty="0" smtClean="0"/>
              <a:t> options for students.</a:t>
            </a:r>
          </a:p>
          <a:p>
            <a:r>
              <a:rPr lang="en-US" b="1" dirty="0" smtClean="0"/>
              <a:t>Learning Communities </a:t>
            </a:r>
            <a:r>
              <a:rPr lang="en-US" dirty="0" smtClean="0"/>
              <a:t/>
            </a:r>
            <a:br>
              <a:rPr lang="en-US" dirty="0" smtClean="0"/>
            </a:br>
            <a:r>
              <a:rPr lang="en-US" dirty="0" smtClean="0"/>
              <a:t>The key goals for learning communities are to encourage integration of learning across courses and to involve students with “big questions” that matter beyond the classroom. Students take two or more linked courses as a group and work closely with one another and with their professors. Many learning communities explore a common topic and/or common readings through the lenses of different disciplines. Some deliberately link “liberal arts” and “professional courses”; others feature service learning.</a:t>
            </a:r>
          </a:p>
          <a:p>
            <a:r>
              <a:rPr lang="en-US" b="1" dirty="0" smtClean="0"/>
              <a:t>Writing-Intensive Courses </a:t>
            </a:r>
            <a:r>
              <a:rPr lang="en-US" dirty="0" smtClean="0"/>
              <a:t/>
            </a:r>
            <a:br>
              <a:rPr lang="en-US" dirty="0" smtClean="0"/>
            </a:br>
            <a:r>
              <a:rPr lang="en-US" dirty="0" smtClean="0"/>
              <a:t>These courses emphasize writing at all levels of instruction and across the curriculum, including final-year projects. Students are encouraged to produce and revise various forms of writing for different audiences in different disciplines. The effectiveness of this repeated practice “across the curriculum” has led to parallel efforts in such areas as quantitative reasoning, oral communication, information literacy, and, on some campuses, ethical inquiry.</a:t>
            </a:r>
          </a:p>
          <a:p>
            <a:r>
              <a:rPr lang="en-US" b="1" dirty="0" smtClean="0"/>
              <a:t>Collaborative Assignments and Projects </a:t>
            </a:r>
            <a:r>
              <a:rPr lang="en-US" dirty="0" smtClean="0"/>
              <a:t/>
            </a:r>
            <a:br>
              <a:rPr lang="en-US" dirty="0" smtClean="0"/>
            </a:br>
            <a:r>
              <a:rPr lang="en-US" dirty="0" smtClean="0"/>
              <a:t>Collaborative learning combines two key goals: learning to work and solve problems in the company of others, and sharpening one’s own understanding by listening seriously to the insights of others, especially those with different backgrounds and life experiences. Approaches range from study groups within a course, to team-based assignments and writing, to cooperative projects and research. </a:t>
            </a:r>
          </a:p>
          <a:p>
            <a:r>
              <a:rPr lang="en-US" b="1" dirty="0" smtClean="0"/>
              <a:t>Undergraduate Research</a:t>
            </a:r>
            <a:r>
              <a:rPr lang="en-US" dirty="0" smtClean="0"/>
              <a:t/>
            </a:r>
            <a:br>
              <a:rPr lang="en-US" dirty="0" smtClean="0"/>
            </a:br>
            <a:r>
              <a:rPr lang="en-US" dirty="0" smtClean="0"/>
              <a:t>Many colleges and universities are now providing research experiences for students in all disciplines. Undergraduate research, however, has been most prominently used in science disciplines. With strong support from the National Science Foundation and the research community, scientists are reshaping their courses to connect key concepts and questions with students’ early and active involvement in systematic investigation and research. The goal is to involve students with actively contested questions, empirical observation, cutting-edge technologies, and the sense of excitement that comes from working to answer important questions. </a:t>
            </a:r>
          </a:p>
          <a:p>
            <a:r>
              <a:rPr lang="en-US" b="1" dirty="0" smtClean="0"/>
              <a:t>Diversity/Global Learning</a:t>
            </a:r>
            <a:r>
              <a:rPr lang="en-US" dirty="0" smtClean="0"/>
              <a:t/>
            </a:r>
            <a:br>
              <a:rPr lang="en-US" dirty="0" smtClean="0"/>
            </a:br>
            <a:r>
              <a:rPr lang="en-US" dirty="0" smtClean="0"/>
              <a:t>Many colleges and universities now emphasize courses and programs that help students explore cultures, life experiences, and worldviews different from their own. These studies—which may address U.S. diversity, world cultures, or both—often explore “difficult differences” such as racial, ethnic, and gender inequality, or continuing struggles around the globe for human rights, freedom, and power. Frequently, intercultural studies are augmented by experiential learning in the community and/or by study abroad.</a:t>
            </a:r>
          </a:p>
          <a:p>
            <a:r>
              <a:rPr lang="en-US" b="1" dirty="0" smtClean="0"/>
              <a:t>Service Learning, Community-Based Learning </a:t>
            </a:r>
            <a:r>
              <a:rPr lang="en-US" dirty="0" smtClean="0"/>
              <a:t/>
            </a:r>
            <a:br>
              <a:rPr lang="en-US" dirty="0" smtClean="0"/>
            </a:br>
            <a:r>
              <a:rPr lang="en-US" dirty="0" smtClean="0"/>
              <a:t>In these programs, field-based “experiential learning” with community partners is an instructional strategy—and often a required part of the course. The idea is to give students direct experience with issues they are studying in the curriculum and with ongoing efforts to analyze and solve problems in the community. A key element in these programs is the opportunity students have to both apply what they are learning in real-world settings and reflect in a classroom setting on their service experiences. These programs model the idea that giving something back to the community is an important college outcome, and that working with community partners is good preparation for citizenship, work, and life.</a:t>
            </a:r>
          </a:p>
          <a:p>
            <a:r>
              <a:rPr lang="en-US" b="1" dirty="0" smtClean="0"/>
              <a:t>Internships</a:t>
            </a:r>
            <a:r>
              <a:rPr lang="en-US" dirty="0" smtClean="0"/>
              <a:t/>
            </a:r>
            <a:br>
              <a:rPr lang="en-US" dirty="0" smtClean="0"/>
            </a:br>
            <a:r>
              <a:rPr lang="en-US" dirty="0" smtClean="0"/>
              <a:t>Internships are another increasingly common form of experiential learning. The idea is to provide students with direct experience in a work setting—usually related to their career interests—and to give them the benefit of supervision and coaching from professionals in the field. If the internship is taken for course credit, students complete a project or paper that is approved by a faculty member.</a:t>
            </a:r>
          </a:p>
          <a:p>
            <a:r>
              <a:rPr lang="en-US" b="1" dirty="0" smtClean="0"/>
              <a:t>Capstone Courses and Projects</a:t>
            </a:r>
            <a:r>
              <a:rPr lang="en-US" dirty="0" smtClean="0"/>
              <a:t/>
            </a:r>
            <a:br>
              <a:rPr lang="en-US" dirty="0" smtClean="0"/>
            </a:br>
            <a:r>
              <a:rPr lang="en-US" dirty="0" smtClean="0"/>
              <a:t>Whether they’re called “senior capstones” or some other name, these culminating experiences require students nearing the end of their college years to create a project of some sort that integrates and applies what they’ve learned. The project might be a research paper, a performance, a portfolio of “best work,” or an exhibit of artwork. Capstones are offered both in departmental programs and, increasingly, in general education as well.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3EA39F1-2050-429C-9F6C-B985B8EB455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EA39F1-2050-429C-9F6C-B985B8EB455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BE45DA-1B3E-49E6-B2AB-D2704B8784F9}" type="datetimeFigureOut">
              <a:rPr lang="en-US" smtClean="0"/>
              <a:pPr/>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537FA-2330-4B83-BFBC-A2F5CFC94F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E45DA-1B3E-49E6-B2AB-D2704B8784F9}" type="datetimeFigureOut">
              <a:rPr lang="en-US" smtClean="0"/>
              <a:pPr/>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537FA-2330-4B83-BFBC-A2F5CFC94F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E45DA-1B3E-49E6-B2AB-D2704B8784F9}" type="datetimeFigureOut">
              <a:rPr lang="en-US" smtClean="0"/>
              <a:pPr/>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537FA-2330-4B83-BFBC-A2F5CFC94F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E45DA-1B3E-49E6-B2AB-D2704B8784F9}" type="datetimeFigureOut">
              <a:rPr lang="en-US" smtClean="0"/>
              <a:pPr/>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537FA-2330-4B83-BFBC-A2F5CFC94F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BE45DA-1B3E-49E6-B2AB-D2704B8784F9}" type="datetimeFigureOut">
              <a:rPr lang="en-US" smtClean="0"/>
              <a:pPr/>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537FA-2330-4B83-BFBC-A2F5CFC94F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BE45DA-1B3E-49E6-B2AB-D2704B8784F9}" type="datetimeFigureOut">
              <a:rPr lang="en-US" smtClean="0"/>
              <a:pPr/>
              <a:t>7/23/13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537FA-2330-4B83-BFBC-A2F5CFC94F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BE45DA-1B3E-49E6-B2AB-D2704B8784F9}" type="datetimeFigureOut">
              <a:rPr lang="en-US" smtClean="0"/>
              <a:pPr/>
              <a:t>7/23/13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D537FA-2330-4B83-BFBC-A2F5CFC94F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BE45DA-1B3E-49E6-B2AB-D2704B8784F9}" type="datetimeFigureOut">
              <a:rPr lang="en-US" smtClean="0"/>
              <a:pPr/>
              <a:t>7/23/13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D537FA-2330-4B83-BFBC-A2F5CFC94F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E45DA-1B3E-49E6-B2AB-D2704B8784F9}" type="datetimeFigureOut">
              <a:rPr lang="en-US" smtClean="0"/>
              <a:pPr/>
              <a:t>7/23/13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D537FA-2330-4B83-BFBC-A2F5CFC94F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E45DA-1B3E-49E6-B2AB-D2704B8784F9}" type="datetimeFigureOut">
              <a:rPr lang="en-US" smtClean="0"/>
              <a:pPr/>
              <a:t>7/23/13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537FA-2330-4B83-BFBC-A2F5CFC94F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E45DA-1B3E-49E6-B2AB-D2704B8784F9}" type="datetimeFigureOut">
              <a:rPr lang="en-US" smtClean="0"/>
              <a:pPr/>
              <a:t>7/23/13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537FA-2330-4B83-BFBC-A2F5CFC94F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E45DA-1B3E-49E6-B2AB-D2704B8784F9}" type="datetimeFigureOut">
              <a:rPr lang="en-US" smtClean="0"/>
              <a:pPr/>
              <a:t>7/23/13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37FA-2330-4B83-BFBC-A2F5CFC94F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wmf"/><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aacu.org/value/rubrics/index.cfm" TargetMode="External"/><Relationship Id="rId4" Type="http://schemas.openxmlformats.org/officeDocument/2006/relationships/image" Target="../media/image1.w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wmf"/></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8229600" cy="1295400"/>
          </a:xfrm>
        </p:spPr>
        <p:txBody>
          <a:bodyPr>
            <a:normAutofit fontScale="90000"/>
          </a:bodyPr>
          <a:lstStyle/>
          <a:p>
            <a:pPr algn="l"/>
            <a:r>
              <a:rPr lang="en-US" sz="3111" b="1" dirty="0" smtClean="0">
                <a:latin typeface="Verdana" pitchFamily="34" charset="0"/>
              </a:rPr>
              <a:t>Intercultural </a:t>
            </a:r>
            <a:r>
              <a:rPr lang="en-US" sz="3111" b="1" dirty="0" smtClean="0">
                <a:latin typeface="Verdana" pitchFamily="34" charset="0"/>
              </a:rPr>
              <a:t>Knowledge</a:t>
            </a:r>
            <a:r>
              <a:rPr lang="en-US" sz="3111" b="1" dirty="0" smtClean="0">
                <a:latin typeface="Verdana" pitchFamily="34" charset="0"/>
              </a:rPr>
              <a:t> &amp; </a:t>
            </a:r>
            <a:r>
              <a:rPr lang="en-US" sz="3111" b="1" dirty="0" smtClean="0">
                <a:latin typeface="Verdana" pitchFamily="34" charset="0"/>
              </a:rPr>
              <a:t>Competence</a:t>
            </a:r>
            <a:r>
              <a:rPr lang="en-US" sz="3111" b="1" dirty="0" smtClean="0">
                <a:latin typeface="Verdana" pitchFamily="34" charset="0"/>
              </a:rPr>
              <a:t> &amp; </a:t>
            </a:r>
            <a:r>
              <a:rPr lang="en-US" sz="3111" b="1" dirty="0" smtClean="0">
                <a:latin typeface="Verdana" pitchFamily="34" charset="0"/>
              </a:rPr>
              <a:t>Global </a:t>
            </a:r>
            <a:r>
              <a:rPr lang="en-US" sz="3111" b="1" dirty="0" smtClean="0">
                <a:latin typeface="Verdana" pitchFamily="34" charset="0"/>
              </a:rPr>
              <a:t>Learning </a:t>
            </a:r>
            <a:r>
              <a:rPr lang="en-US" sz="3111" b="1" dirty="0" smtClean="0">
                <a:latin typeface="Verdana" pitchFamily="34" charset="0"/>
              </a:rPr>
              <a:t>Rubrics</a:t>
            </a:r>
            <a:r>
              <a:rPr lang="en-US" sz="3100" dirty="0" smtClean="0"/>
              <a:t/>
            </a:r>
            <a:br>
              <a:rPr lang="en-US" sz="3100" dirty="0" smtClean="0"/>
            </a:br>
            <a:endParaRPr lang="en-US" sz="3100" dirty="0"/>
          </a:p>
        </p:txBody>
      </p:sp>
      <p:sp>
        <p:nvSpPr>
          <p:cNvPr id="3" name="Subtitle 2"/>
          <p:cNvSpPr>
            <a:spLocks noGrp="1"/>
          </p:cNvSpPr>
          <p:nvPr>
            <p:ph type="subTitle" idx="1"/>
          </p:nvPr>
        </p:nvSpPr>
        <p:spPr>
          <a:xfrm>
            <a:off x="533400" y="4953000"/>
            <a:ext cx="5943600" cy="1219200"/>
          </a:xfrm>
        </p:spPr>
        <p:txBody>
          <a:bodyPr>
            <a:normAutofit/>
          </a:bodyPr>
          <a:lstStyle/>
          <a:p>
            <a:pPr algn="l">
              <a:spcBef>
                <a:spcPts val="0"/>
              </a:spcBef>
            </a:pPr>
            <a:r>
              <a:rPr lang="en-US" sz="2400" b="1" dirty="0" smtClean="0">
                <a:solidFill>
                  <a:schemeClr val="tx1"/>
                </a:solidFill>
                <a:latin typeface="Verdana" pitchFamily="34" charset="0"/>
              </a:rPr>
              <a:t>Chris Cartwright, EdD</a:t>
            </a:r>
          </a:p>
          <a:p>
            <a:pPr algn="l">
              <a:spcBef>
                <a:spcPts val="0"/>
              </a:spcBef>
            </a:pPr>
            <a:r>
              <a:rPr lang="en-US" sz="2000" b="1" dirty="0" smtClean="0">
                <a:solidFill>
                  <a:schemeClr val="tx1"/>
                </a:solidFill>
                <a:latin typeface="Verdana" pitchFamily="34" charset="0"/>
              </a:rPr>
              <a:t>Director of Intercultural Assessment</a:t>
            </a:r>
          </a:p>
          <a:p>
            <a:pPr algn="l">
              <a:spcBef>
                <a:spcPts val="0"/>
              </a:spcBef>
            </a:pPr>
            <a:r>
              <a:rPr lang="en-US" sz="2000" b="1" dirty="0" smtClean="0">
                <a:solidFill>
                  <a:schemeClr val="tx1"/>
                </a:solidFill>
                <a:latin typeface="Verdana" pitchFamily="34" charset="0"/>
              </a:rPr>
              <a:t>Intercultural Communication Institute</a:t>
            </a:r>
          </a:p>
          <a:p>
            <a:pPr algn="l">
              <a:spcBef>
                <a:spcPts val="0"/>
              </a:spcBef>
            </a:pPr>
            <a:endParaRPr lang="en-US" sz="2000" b="1" dirty="0" smtClean="0">
              <a:solidFill>
                <a:schemeClr val="tx1"/>
              </a:solidFill>
              <a:latin typeface="Verdana" pitchFamily="34" charset="0"/>
            </a:endParaRPr>
          </a:p>
        </p:txBody>
      </p:sp>
      <p:pic>
        <p:nvPicPr>
          <p:cNvPr id="4" name="Picture 8"/>
          <p:cNvPicPr>
            <a:picLocks noChangeAspect="1" noChangeArrowheads="1"/>
          </p:cNvPicPr>
          <p:nvPr/>
        </p:nvPicPr>
        <p:blipFill>
          <a:blip r:embed="rId3" cstate="print"/>
          <a:srcRect/>
          <a:stretch>
            <a:fillRect/>
          </a:stretch>
        </p:blipFill>
        <p:spPr bwMode="auto">
          <a:xfrm>
            <a:off x="228600" y="1828800"/>
            <a:ext cx="5943600" cy="31225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401762"/>
          </a:xfrm>
        </p:spPr>
        <p:txBody>
          <a:bodyPr>
            <a:normAutofit fontScale="90000"/>
          </a:bodyPr>
          <a:lstStyle/>
          <a:p>
            <a:pPr algn="l"/>
            <a:r>
              <a:rPr lang="en-US" sz="4000" b="1" dirty="0" smtClean="0">
                <a:latin typeface="Verdana" pitchFamily="34" charset="0"/>
              </a:rPr>
              <a:t>Intercultural Knowledge &amp; Competence Rubric </a:t>
            </a:r>
            <a:r>
              <a:rPr lang="en-US" sz="2800" b="1" dirty="0" smtClean="0">
                <a:latin typeface="Verdana" pitchFamily="34" charset="0"/>
              </a:rPr>
              <a:t/>
            </a:r>
            <a:br>
              <a:rPr lang="en-US" sz="2800" b="1" dirty="0" smtClean="0">
                <a:latin typeface="Verdana" pitchFamily="34" charset="0"/>
              </a:rPr>
            </a:br>
            <a:endParaRPr lang="en-US" sz="2800" dirty="0">
              <a:latin typeface="Verdana" pitchFamily="34" charset="0"/>
            </a:endParaRPr>
          </a:p>
        </p:txBody>
      </p:sp>
      <p:sp>
        <p:nvSpPr>
          <p:cNvPr id="3" name="Content Placeholder 2"/>
          <p:cNvSpPr>
            <a:spLocks noGrp="1"/>
          </p:cNvSpPr>
          <p:nvPr>
            <p:ph idx="1"/>
          </p:nvPr>
        </p:nvSpPr>
        <p:spPr>
          <a:xfrm>
            <a:off x="685800" y="1676400"/>
            <a:ext cx="4343400" cy="4343400"/>
          </a:xfrm>
        </p:spPr>
        <p:txBody>
          <a:bodyPr>
            <a:normAutofit/>
          </a:bodyPr>
          <a:lstStyle/>
          <a:p>
            <a:r>
              <a:rPr lang="en-US" sz="3600" b="1" dirty="0" smtClean="0">
                <a:latin typeface="Verdana" pitchFamily="34" charset="0"/>
              </a:rPr>
              <a:t>Definition</a:t>
            </a:r>
          </a:p>
          <a:p>
            <a:endParaRPr lang="en-US" sz="2000" b="1" dirty="0" smtClean="0">
              <a:latin typeface="Verdana" pitchFamily="34" charset="0"/>
            </a:endParaRPr>
          </a:p>
          <a:p>
            <a:r>
              <a:rPr lang="en-US" sz="3600" b="1" dirty="0" smtClean="0">
                <a:latin typeface="Verdana" pitchFamily="34" charset="0"/>
              </a:rPr>
              <a:t>Framing Language</a:t>
            </a:r>
          </a:p>
          <a:p>
            <a:endParaRPr lang="en-US" sz="2000" b="1" dirty="0" smtClean="0">
              <a:latin typeface="Verdana" pitchFamily="34" charset="0"/>
            </a:endParaRPr>
          </a:p>
          <a:p>
            <a:r>
              <a:rPr lang="en-US" sz="3600" b="1" dirty="0" smtClean="0">
                <a:latin typeface="Verdana" pitchFamily="34" charset="0"/>
              </a:rPr>
              <a:t>Glossary</a:t>
            </a:r>
          </a:p>
          <a:p>
            <a:endParaRPr lang="en-US" b="1" dirty="0" smtClean="0"/>
          </a:p>
          <a:p>
            <a:endParaRPr lang="en-US" b="1" dirty="0" smtClean="0"/>
          </a:p>
          <a:p>
            <a:endParaRPr lang="en-US" dirty="0"/>
          </a:p>
        </p:txBody>
      </p:sp>
      <p:pic>
        <p:nvPicPr>
          <p:cNvPr id="4" name="Picture 4"/>
          <p:cNvPicPr>
            <a:picLocks noChangeAspect="1" noChangeArrowheads="1"/>
          </p:cNvPicPr>
          <p:nvPr/>
        </p:nvPicPr>
        <p:blipFill>
          <a:blip r:embed="rId3" cstate="print"/>
          <a:srcRect/>
          <a:stretch>
            <a:fillRect/>
          </a:stretch>
        </p:blipFill>
        <p:spPr bwMode="auto">
          <a:xfrm>
            <a:off x="6477000" y="5181600"/>
            <a:ext cx="2080042" cy="1100137"/>
          </a:xfrm>
          <a:prstGeom prst="rect">
            <a:avLst/>
          </a:prstGeom>
          <a:noFill/>
        </p:spPr>
      </p:pic>
      <p:pic>
        <p:nvPicPr>
          <p:cNvPr id="8" name="Picture 7" descr="C:\Documents and Settings\Chris\Local Settings\Temporary Internet Files\Content.IE5\ZHNEGFZ4\MP900443608[1].jpg"/>
          <p:cNvPicPr/>
          <p:nvPr/>
        </p:nvPicPr>
        <p:blipFill>
          <a:blip r:embed="rId4" cstate="print"/>
          <a:srcRect/>
          <a:stretch>
            <a:fillRect/>
          </a:stretch>
        </p:blipFill>
        <p:spPr bwMode="auto">
          <a:xfrm>
            <a:off x="4038600" y="1828800"/>
            <a:ext cx="450215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Verdana" pitchFamily="34" charset="0"/>
              </a:rPr>
              <a:t>Intercultural Knowledge &amp; Competence Rubric</a:t>
            </a:r>
            <a:endParaRPr lang="en-US" dirty="0"/>
          </a:p>
        </p:txBody>
      </p:sp>
      <p:sp>
        <p:nvSpPr>
          <p:cNvPr id="3" name="Content Placeholder 2"/>
          <p:cNvSpPr>
            <a:spLocks noGrp="1"/>
          </p:cNvSpPr>
          <p:nvPr>
            <p:ph idx="1"/>
          </p:nvPr>
        </p:nvSpPr>
        <p:spPr>
          <a:xfrm>
            <a:off x="990600" y="1752600"/>
            <a:ext cx="3886200" cy="4373563"/>
          </a:xfrm>
        </p:spPr>
        <p:txBody>
          <a:bodyPr>
            <a:normAutofit/>
          </a:bodyPr>
          <a:lstStyle/>
          <a:p>
            <a:r>
              <a:rPr lang="en-US" sz="3600" b="1" dirty="0">
                <a:latin typeface="Verdana" pitchFamily="34" charset="0"/>
              </a:rPr>
              <a:t>Knowledge </a:t>
            </a:r>
            <a:endParaRPr lang="en-US" sz="3600" dirty="0">
              <a:latin typeface="Verdana" pitchFamily="34" charset="0"/>
            </a:endParaRPr>
          </a:p>
          <a:p>
            <a:endParaRPr lang="en-US" sz="3600" dirty="0">
              <a:latin typeface="Verdana" pitchFamily="34" charset="0"/>
            </a:endParaRPr>
          </a:p>
          <a:p>
            <a:r>
              <a:rPr lang="en-US" sz="3600" b="1" dirty="0">
                <a:latin typeface="Verdana" pitchFamily="34" charset="0"/>
              </a:rPr>
              <a:t>Skills </a:t>
            </a:r>
            <a:endParaRPr lang="en-US" sz="3600" dirty="0">
              <a:latin typeface="Verdana" pitchFamily="34" charset="0"/>
            </a:endParaRPr>
          </a:p>
          <a:p>
            <a:endParaRPr lang="en-US" sz="3600" dirty="0">
              <a:latin typeface="Verdana" pitchFamily="34" charset="0"/>
            </a:endParaRPr>
          </a:p>
          <a:p>
            <a:r>
              <a:rPr lang="en-US" sz="3600" b="1" dirty="0">
                <a:latin typeface="Verdana" pitchFamily="34" charset="0"/>
              </a:rPr>
              <a:t>Attitudes </a:t>
            </a:r>
            <a:endParaRPr lang="en-US" sz="3600" dirty="0">
              <a:latin typeface="Verdana" pitchFamily="34" charset="0"/>
            </a:endParaRPr>
          </a:p>
          <a:p>
            <a:endParaRPr lang="en-US" dirty="0"/>
          </a:p>
        </p:txBody>
      </p:sp>
      <p:pic>
        <p:nvPicPr>
          <p:cNvPr id="4" name="Picture 4"/>
          <p:cNvPicPr>
            <a:picLocks noChangeAspect="1" noChangeArrowheads="1"/>
          </p:cNvPicPr>
          <p:nvPr/>
        </p:nvPicPr>
        <p:blipFill>
          <a:blip r:embed="rId3" cstate="print"/>
          <a:srcRect/>
          <a:stretch>
            <a:fillRect/>
          </a:stretch>
        </p:blipFill>
        <p:spPr bwMode="auto">
          <a:xfrm>
            <a:off x="1066800" y="5257800"/>
            <a:ext cx="2080042" cy="1100137"/>
          </a:xfrm>
          <a:prstGeom prst="rect">
            <a:avLst/>
          </a:prstGeom>
          <a:noFill/>
        </p:spPr>
      </p:pic>
      <p:pic>
        <p:nvPicPr>
          <p:cNvPr id="7" name="Picture 6" descr="C:\Documents and Settings\Chris\Local Settings\Temporary Internet Files\Content.IE5\IHWBOKZK\MC900353790[1].wmf"/>
          <p:cNvPicPr/>
          <p:nvPr/>
        </p:nvPicPr>
        <p:blipFill>
          <a:blip r:embed="rId4" cstate="print"/>
          <a:srcRect/>
          <a:stretch>
            <a:fillRect/>
          </a:stretch>
        </p:blipFill>
        <p:spPr bwMode="auto">
          <a:xfrm>
            <a:off x="4953000" y="1676400"/>
            <a:ext cx="3276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3"/>
          <p:cNvGrpSpPr/>
          <p:nvPr/>
        </p:nvGrpSpPr>
        <p:grpSpPr>
          <a:xfrm>
            <a:off x="124288" y="3122947"/>
            <a:ext cx="1534398" cy="612106"/>
            <a:chOff x="3972" y="3197262"/>
            <a:chExt cx="1534398" cy="612106"/>
          </a:xfrm>
          <a:scene3d>
            <a:camera prst="orthographicFront"/>
            <a:lightRig rig="threePt" dir="t">
              <a:rot lat="0" lon="0" rev="7500000"/>
            </a:lightRig>
          </a:scene3d>
        </p:grpSpPr>
        <p:sp>
          <p:nvSpPr>
            <p:cNvPr id="17" name="Chevron 16"/>
            <p:cNvSpPr/>
            <p:nvPr/>
          </p:nvSpPr>
          <p:spPr>
            <a:xfrm>
              <a:off x="3972" y="3197262"/>
              <a:ext cx="1534398" cy="612106"/>
            </a:xfrm>
            <a:prstGeom prst="chevron">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Chevron 4"/>
            <p:cNvSpPr/>
            <p:nvPr/>
          </p:nvSpPr>
          <p:spPr>
            <a:xfrm>
              <a:off x="310025" y="3197262"/>
              <a:ext cx="922292" cy="612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Denial</a:t>
              </a:r>
              <a:endParaRPr lang="en-US" sz="1600" kern="1200" dirty="0"/>
            </a:p>
          </p:txBody>
        </p:sp>
      </p:grpSp>
      <p:grpSp>
        <p:nvGrpSpPr>
          <p:cNvPr id="5" name="Group 4"/>
          <p:cNvGrpSpPr/>
          <p:nvPr/>
        </p:nvGrpSpPr>
        <p:grpSpPr>
          <a:xfrm>
            <a:off x="1505659" y="3122947"/>
            <a:ext cx="1906237" cy="612106"/>
            <a:chOff x="1385343" y="3197262"/>
            <a:chExt cx="1906237" cy="612106"/>
          </a:xfrm>
          <a:scene3d>
            <a:camera prst="orthographicFront"/>
            <a:lightRig rig="threePt" dir="t">
              <a:rot lat="0" lon="0" rev="7500000"/>
            </a:lightRig>
          </a:scene3d>
        </p:grpSpPr>
        <p:sp>
          <p:nvSpPr>
            <p:cNvPr id="15" name="Chevron 14"/>
            <p:cNvSpPr/>
            <p:nvPr/>
          </p:nvSpPr>
          <p:spPr>
            <a:xfrm>
              <a:off x="1385343" y="3197262"/>
              <a:ext cx="1906237" cy="612106"/>
            </a:xfrm>
            <a:prstGeom prst="chevron">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Chevron 6"/>
            <p:cNvSpPr/>
            <p:nvPr/>
          </p:nvSpPr>
          <p:spPr>
            <a:xfrm>
              <a:off x="1691396" y="3197262"/>
              <a:ext cx="1294131" cy="612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Polarization</a:t>
              </a:r>
              <a:endParaRPr lang="en-US" sz="1600" kern="1200" dirty="0"/>
            </a:p>
          </p:txBody>
        </p:sp>
      </p:grpSp>
      <p:grpSp>
        <p:nvGrpSpPr>
          <p:cNvPr id="6" name="Group 5"/>
          <p:cNvGrpSpPr/>
          <p:nvPr/>
        </p:nvGrpSpPr>
        <p:grpSpPr>
          <a:xfrm>
            <a:off x="3258870" y="3122947"/>
            <a:ext cx="2269216" cy="612106"/>
            <a:chOff x="3138554" y="3197262"/>
            <a:chExt cx="2269216" cy="612106"/>
          </a:xfrm>
          <a:scene3d>
            <a:camera prst="orthographicFront"/>
            <a:lightRig rig="threePt" dir="t">
              <a:rot lat="0" lon="0" rev="7500000"/>
            </a:lightRig>
          </a:scene3d>
        </p:grpSpPr>
        <p:sp>
          <p:nvSpPr>
            <p:cNvPr id="13" name="Chevron 12"/>
            <p:cNvSpPr/>
            <p:nvPr/>
          </p:nvSpPr>
          <p:spPr>
            <a:xfrm>
              <a:off x="3138554" y="3197262"/>
              <a:ext cx="2269216" cy="612106"/>
            </a:xfrm>
            <a:prstGeom prst="chevron">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Chevron 8"/>
            <p:cNvSpPr/>
            <p:nvPr/>
          </p:nvSpPr>
          <p:spPr>
            <a:xfrm>
              <a:off x="3444607" y="3197262"/>
              <a:ext cx="1657110" cy="612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Minimization</a:t>
              </a:r>
              <a:endParaRPr lang="en-US" sz="1600" kern="1200" dirty="0"/>
            </a:p>
          </p:txBody>
        </p:sp>
      </p:grpSp>
      <p:grpSp>
        <p:nvGrpSpPr>
          <p:cNvPr id="7" name="Group 6"/>
          <p:cNvGrpSpPr/>
          <p:nvPr/>
        </p:nvGrpSpPr>
        <p:grpSpPr>
          <a:xfrm>
            <a:off x="5375060" y="3122947"/>
            <a:ext cx="1989545" cy="612106"/>
            <a:chOff x="5254744" y="3197262"/>
            <a:chExt cx="1989545" cy="612106"/>
          </a:xfrm>
          <a:scene3d>
            <a:camera prst="orthographicFront"/>
            <a:lightRig rig="threePt" dir="t">
              <a:rot lat="0" lon="0" rev="7500000"/>
            </a:lightRig>
          </a:scene3d>
        </p:grpSpPr>
        <p:sp>
          <p:nvSpPr>
            <p:cNvPr id="11" name="Chevron 10"/>
            <p:cNvSpPr/>
            <p:nvPr/>
          </p:nvSpPr>
          <p:spPr>
            <a:xfrm>
              <a:off x="5254744" y="3197262"/>
              <a:ext cx="1989545" cy="612106"/>
            </a:xfrm>
            <a:prstGeom prst="chevron">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Chevron 10"/>
            <p:cNvSpPr/>
            <p:nvPr/>
          </p:nvSpPr>
          <p:spPr>
            <a:xfrm>
              <a:off x="5560797" y="3197262"/>
              <a:ext cx="1377439" cy="612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Acceptance</a:t>
              </a:r>
              <a:endParaRPr lang="en-US" sz="1600" kern="1200" dirty="0"/>
            </a:p>
          </p:txBody>
        </p:sp>
      </p:grpSp>
      <p:grpSp>
        <p:nvGrpSpPr>
          <p:cNvPr id="8" name="Group 7"/>
          <p:cNvGrpSpPr/>
          <p:nvPr/>
        </p:nvGrpSpPr>
        <p:grpSpPr>
          <a:xfrm>
            <a:off x="7211579" y="3122947"/>
            <a:ext cx="1808132" cy="612106"/>
            <a:chOff x="7091263" y="3197262"/>
            <a:chExt cx="1808132" cy="612106"/>
          </a:xfrm>
          <a:scene3d>
            <a:camera prst="orthographicFront"/>
            <a:lightRig rig="threePt" dir="t">
              <a:rot lat="0" lon="0" rev="7500000"/>
            </a:lightRig>
          </a:scene3d>
        </p:grpSpPr>
        <p:sp>
          <p:nvSpPr>
            <p:cNvPr id="9" name="Chevron 8"/>
            <p:cNvSpPr/>
            <p:nvPr/>
          </p:nvSpPr>
          <p:spPr>
            <a:xfrm>
              <a:off x="7091263" y="3197262"/>
              <a:ext cx="1808132" cy="612106"/>
            </a:xfrm>
            <a:prstGeom prst="chevron">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Chevron 12"/>
            <p:cNvSpPr/>
            <p:nvPr/>
          </p:nvSpPr>
          <p:spPr>
            <a:xfrm>
              <a:off x="7397316" y="3197262"/>
              <a:ext cx="1196026" cy="612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Adaptation</a:t>
              </a:r>
              <a:endParaRPr lang="en-US" sz="1600" kern="1200" dirty="0"/>
            </a:p>
          </p:txBody>
        </p:sp>
      </p:grpSp>
      <p:sp>
        <p:nvSpPr>
          <p:cNvPr id="19" name="Rectangle 18"/>
          <p:cNvSpPr/>
          <p:nvPr/>
        </p:nvSpPr>
        <p:spPr>
          <a:xfrm>
            <a:off x="533400" y="685800"/>
            <a:ext cx="7620000" cy="1569660"/>
          </a:xfrm>
          <a:prstGeom prst="rect">
            <a:avLst/>
          </a:prstGeom>
        </p:spPr>
        <p:txBody>
          <a:bodyPr wrap="square">
            <a:spAutoFit/>
          </a:bodyPr>
          <a:lstStyle/>
          <a:p>
            <a:r>
              <a:rPr lang="en-US" sz="3200" b="1" dirty="0" smtClean="0">
                <a:latin typeface="Verdana" pitchFamily="34" charset="0"/>
              </a:rPr>
              <a:t>Intercultural </a:t>
            </a:r>
            <a:br>
              <a:rPr lang="en-US" sz="3200" b="1" dirty="0" smtClean="0">
                <a:latin typeface="Verdana" pitchFamily="34" charset="0"/>
              </a:rPr>
            </a:br>
            <a:r>
              <a:rPr lang="en-US" sz="3200" b="1" dirty="0" smtClean="0">
                <a:latin typeface="Verdana" pitchFamily="34" charset="0"/>
              </a:rPr>
              <a:t>             Development   </a:t>
            </a:r>
            <a:br>
              <a:rPr lang="en-US" sz="3200" b="1" dirty="0" smtClean="0">
                <a:latin typeface="Verdana" pitchFamily="34" charset="0"/>
              </a:rPr>
            </a:br>
            <a:r>
              <a:rPr lang="en-US" sz="3200" b="1" dirty="0" smtClean="0">
                <a:latin typeface="Verdana" pitchFamily="34" charset="0"/>
              </a:rPr>
              <a:t>                                Continuum </a:t>
            </a:r>
            <a:endParaRPr lang="en-US" sz="3200" b="1" dirty="0">
              <a:latin typeface="Verdana" pitchFamily="34" charset="0"/>
            </a:endParaRPr>
          </a:p>
        </p:txBody>
      </p:sp>
      <p:sp>
        <p:nvSpPr>
          <p:cNvPr id="20" name="TextBox 19"/>
          <p:cNvSpPr txBox="1"/>
          <p:nvPr/>
        </p:nvSpPr>
        <p:spPr>
          <a:xfrm>
            <a:off x="381000" y="2362200"/>
            <a:ext cx="3913251" cy="461665"/>
          </a:xfrm>
          <a:prstGeom prst="rect">
            <a:avLst/>
          </a:prstGeom>
          <a:noFill/>
        </p:spPr>
        <p:txBody>
          <a:bodyPr wrap="none" rtlCol="0">
            <a:spAutoFit/>
          </a:bodyPr>
          <a:lstStyle/>
          <a:p>
            <a:r>
              <a:rPr lang="en-US" sz="2400" b="1" dirty="0" err="1" smtClean="0">
                <a:latin typeface="Verdana" pitchFamily="34" charset="0"/>
              </a:rPr>
              <a:t>Monocultural</a:t>
            </a:r>
            <a:r>
              <a:rPr lang="en-US" sz="2400" b="1" dirty="0" smtClean="0">
                <a:latin typeface="Verdana" pitchFamily="34" charset="0"/>
              </a:rPr>
              <a:t> Mindset</a:t>
            </a:r>
            <a:endParaRPr lang="en-US" sz="2400" b="1" dirty="0">
              <a:latin typeface="Verdana" pitchFamily="34" charset="0"/>
            </a:endParaRPr>
          </a:p>
        </p:txBody>
      </p:sp>
      <p:sp>
        <p:nvSpPr>
          <p:cNvPr id="21" name="Rectangle 20"/>
          <p:cNvSpPr/>
          <p:nvPr/>
        </p:nvSpPr>
        <p:spPr>
          <a:xfrm>
            <a:off x="5280442" y="3886200"/>
            <a:ext cx="3863558" cy="461665"/>
          </a:xfrm>
          <a:prstGeom prst="rect">
            <a:avLst/>
          </a:prstGeom>
        </p:spPr>
        <p:txBody>
          <a:bodyPr wrap="none">
            <a:spAutoFit/>
          </a:bodyPr>
          <a:lstStyle/>
          <a:p>
            <a:r>
              <a:rPr lang="en-US" sz="2400" b="1" dirty="0" smtClean="0">
                <a:latin typeface="Verdana" pitchFamily="34" charset="0"/>
              </a:rPr>
              <a:t>Intercultural Mindset</a:t>
            </a:r>
            <a:endParaRPr lang="en-US" sz="2400" b="1" dirty="0">
              <a:latin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l"/>
            <a:r>
              <a:rPr lang="en-US" b="1" dirty="0" smtClean="0">
                <a:latin typeface="Verdana" pitchFamily="34" charset="0"/>
              </a:rPr>
              <a:t>Global Learning Rubric</a:t>
            </a:r>
            <a:endParaRPr lang="en-US" dirty="0"/>
          </a:p>
        </p:txBody>
      </p:sp>
      <p:sp>
        <p:nvSpPr>
          <p:cNvPr id="5" name="Content Placeholder 2"/>
          <p:cNvSpPr>
            <a:spLocks noGrp="1"/>
          </p:cNvSpPr>
          <p:nvPr>
            <p:ph idx="1"/>
          </p:nvPr>
        </p:nvSpPr>
        <p:spPr>
          <a:xfrm>
            <a:off x="685800" y="1371600"/>
            <a:ext cx="5105400" cy="4373563"/>
          </a:xfrm>
        </p:spPr>
        <p:txBody>
          <a:bodyPr>
            <a:normAutofit fontScale="77500" lnSpcReduction="20000"/>
          </a:bodyPr>
          <a:lstStyle/>
          <a:p>
            <a:pPr>
              <a:lnSpc>
                <a:spcPct val="160000"/>
              </a:lnSpc>
            </a:pPr>
            <a:r>
              <a:rPr lang="en-US" sz="3027" b="1" dirty="0" smtClean="0">
                <a:latin typeface="Verdana" pitchFamily="34" charset="0"/>
              </a:rPr>
              <a:t>GL Self-Awareness</a:t>
            </a:r>
          </a:p>
          <a:p>
            <a:pPr>
              <a:lnSpc>
                <a:spcPct val="160000"/>
              </a:lnSpc>
            </a:pPr>
            <a:r>
              <a:rPr lang="en-US" sz="3027" b="1" dirty="0" smtClean="0">
                <a:latin typeface="Verdana" pitchFamily="34" charset="0"/>
              </a:rPr>
              <a:t>Perspective Taking</a:t>
            </a:r>
          </a:p>
          <a:p>
            <a:pPr>
              <a:lnSpc>
                <a:spcPct val="160000"/>
              </a:lnSpc>
            </a:pPr>
            <a:r>
              <a:rPr lang="en-US" sz="3027" b="1" dirty="0" smtClean="0">
                <a:latin typeface="Verdana" pitchFamily="34" charset="0"/>
              </a:rPr>
              <a:t>Cultural Diversity</a:t>
            </a:r>
            <a:endParaRPr lang="en-US" sz="3027" dirty="0" smtClean="0">
              <a:latin typeface="Verdana" pitchFamily="34" charset="0"/>
            </a:endParaRPr>
          </a:p>
          <a:p>
            <a:pPr>
              <a:lnSpc>
                <a:spcPct val="160000"/>
              </a:lnSpc>
            </a:pPr>
            <a:r>
              <a:rPr lang="en-US" sz="3027" b="1" dirty="0" smtClean="0">
                <a:latin typeface="Verdana" pitchFamily="34" charset="0"/>
              </a:rPr>
              <a:t>Personal &amp; Social Responsibility </a:t>
            </a:r>
            <a:endParaRPr lang="en-US" sz="3027" dirty="0" smtClean="0">
              <a:latin typeface="Verdana" pitchFamily="34" charset="0"/>
            </a:endParaRPr>
          </a:p>
          <a:p>
            <a:pPr>
              <a:lnSpc>
                <a:spcPct val="160000"/>
              </a:lnSpc>
            </a:pPr>
            <a:r>
              <a:rPr lang="en-US" sz="3027" b="1" dirty="0" smtClean="0">
                <a:latin typeface="Verdana" pitchFamily="34" charset="0"/>
              </a:rPr>
              <a:t>Understanding GL Systems</a:t>
            </a:r>
          </a:p>
          <a:p>
            <a:pPr>
              <a:lnSpc>
                <a:spcPct val="160000"/>
              </a:lnSpc>
            </a:pPr>
            <a:r>
              <a:rPr lang="en-US" sz="3027" b="1" dirty="0" smtClean="0">
                <a:latin typeface="Verdana" pitchFamily="34" charset="0"/>
              </a:rPr>
              <a:t>Applying Knowledge in GL Context</a:t>
            </a:r>
            <a:r>
              <a:rPr lang="en-US" sz="3027" b="1" dirty="0" smtClean="0">
                <a:latin typeface="Verdana" pitchFamily="34" charset="0"/>
              </a:rPr>
              <a:t> </a:t>
            </a:r>
            <a:endParaRPr lang="en-US" sz="3027" dirty="0">
              <a:latin typeface="Verdana" pitchFamily="34" charset="0"/>
            </a:endParaRPr>
          </a:p>
          <a:p>
            <a:endParaRPr lang="en-US" dirty="0"/>
          </a:p>
        </p:txBody>
      </p:sp>
      <p:pic>
        <p:nvPicPr>
          <p:cNvPr id="6" name="Picture 4"/>
          <p:cNvPicPr>
            <a:picLocks noChangeAspect="1" noChangeArrowheads="1"/>
          </p:cNvPicPr>
          <p:nvPr/>
        </p:nvPicPr>
        <p:blipFill>
          <a:blip r:embed="rId2" cstate="print"/>
          <a:srcRect/>
          <a:stretch>
            <a:fillRect/>
          </a:stretch>
        </p:blipFill>
        <p:spPr bwMode="auto">
          <a:xfrm>
            <a:off x="5638800" y="5029200"/>
            <a:ext cx="3088548" cy="1633537"/>
          </a:xfrm>
          <a:prstGeom prst="rect">
            <a:avLst/>
          </a:prstGeom>
          <a:noFill/>
        </p:spPr>
      </p:pic>
      <p:pic>
        <p:nvPicPr>
          <p:cNvPr id="7" name="Picture 4" descr="C:\Documents and Settings\Chris\Local Settings\Temporary Internet Files\Content.IE5\JOKGV0EI\MCj04396130000[1].png"/>
          <p:cNvPicPr>
            <a:picLocks noChangeAspect="1" noChangeArrowheads="1"/>
          </p:cNvPicPr>
          <p:nvPr/>
        </p:nvPicPr>
        <p:blipFill>
          <a:blip r:embed="rId3"/>
          <a:srcRect/>
          <a:stretch>
            <a:fillRect/>
          </a:stretch>
        </p:blipFill>
        <p:spPr bwMode="auto">
          <a:xfrm>
            <a:off x="5486400" y="1600200"/>
            <a:ext cx="3405188" cy="3423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7" descr="UTech%20Emblem%20greyscale"/>
          <p:cNvPicPr>
            <a:picLocks noChangeAspect="1" noChangeArrowheads="1"/>
          </p:cNvPicPr>
          <p:nvPr/>
        </p:nvPicPr>
        <p:blipFill>
          <a:blip r:embed="rId2" cstate="print"/>
          <a:srcRect/>
          <a:stretch>
            <a:fillRect/>
          </a:stretch>
        </p:blipFill>
        <p:spPr bwMode="auto">
          <a:xfrm>
            <a:off x="7391400" y="1676400"/>
            <a:ext cx="1070294" cy="1366331"/>
          </a:xfrm>
          <a:prstGeom prst="rect">
            <a:avLst/>
          </a:prstGeom>
          <a:noFill/>
        </p:spPr>
      </p:pic>
      <p:pic>
        <p:nvPicPr>
          <p:cNvPr id="5" name="Picture 8" descr="ipsllogonew2.gif"/>
          <p:cNvPicPr>
            <a:picLocks noChangeAspect="1"/>
          </p:cNvPicPr>
          <p:nvPr/>
        </p:nvPicPr>
        <p:blipFill>
          <a:blip r:embed="rId3" cstate="print"/>
          <a:srcRect/>
          <a:stretch>
            <a:fillRect/>
          </a:stretch>
        </p:blipFill>
        <p:spPr bwMode="auto">
          <a:xfrm>
            <a:off x="381000" y="1676400"/>
            <a:ext cx="6400800" cy="1371600"/>
          </a:xfrm>
          <a:prstGeom prst="rect">
            <a:avLst/>
          </a:prstGeom>
          <a:noFill/>
          <a:ln w="9525">
            <a:noFill/>
            <a:miter lim="800000"/>
            <a:headEnd/>
            <a:tailEnd/>
          </a:ln>
        </p:spPr>
      </p:pic>
      <p:pic>
        <p:nvPicPr>
          <p:cNvPr id="6" name="Picture 5" descr="ban_About_UTech.jpg"/>
          <p:cNvPicPr>
            <a:picLocks noGrp="1" noChangeAspect="1"/>
          </p:cNvPicPr>
          <p:nvPr isPhoto="1"/>
        </p:nvPicPr>
        <p:blipFill>
          <a:blip r:embed="rId4" cstate="print">
            <a:lum/>
          </a:blip>
          <a:stretch>
            <a:fillRect/>
          </a:stretch>
        </p:blipFill>
        <p:spPr>
          <a:xfrm>
            <a:off x="457200" y="3276600"/>
            <a:ext cx="8382000" cy="3036344"/>
          </a:xfrm>
          <a:prstGeom prst="rect">
            <a:avLst/>
          </a:prstGeom>
          <a:noFill/>
          <a:ln>
            <a:noFill/>
          </a:ln>
        </p:spPr>
      </p:pic>
      <p:sp>
        <p:nvSpPr>
          <p:cNvPr id="7" name="TextBox 6"/>
          <p:cNvSpPr txBox="1"/>
          <p:nvPr/>
        </p:nvSpPr>
        <p:spPr>
          <a:xfrm>
            <a:off x="457200" y="990600"/>
            <a:ext cx="8167621" cy="461665"/>
          </a:xfrm>
          <a:prstGeom prst="rect">
            <a:avLst/>
          </a:prstGeom>
          <a:noFill/>
        </p:spPr>
        <p:txBody>
          <a:bodyPr wrap="none" rtlCol="0">
            <a:spAutoFit/>
          </a:bodyPr>
          <a:lstStyle/>
          <a:p>
            <a:r>
              <a:rPr lang="en-US" sz="2400" b="1" dirty="0" smtClean="0">
                <a:latin typeface="Verdana" pitchFamily="34" charset="0"/>
              </a:rPr>
              <a:t>Example: Riding the Bus in Kingston Jamaica</a:t>
            </a:r>
            <a:endParaRPr lang="en-US" sz="2400" b="1" dirty="0">
              <a:latin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33400" y="457200"/>
            <a:ext cx="8001000" cy="707886"/>
          </a:xfrm>
          <a:prstGeom prst="rect">
            <a:avLst/>
          </a:prstGeom>
          <a:noFill/>
        </p:spPr>
        <p:txBody>
          <a:bodyPr wrap="square" rtlCol="0">
            <a:spAutoFit/>
          </a:bodyPr>
          <a:lstStyle/>
          <a:p>
            <a:r>
              <a:rPr lang="en-US" sz="4000" b="1" dirty="0" smtClean="0">
                <a:latin typeface="Verdana" pitchFamily="34" charset="0"/>
              </a:rPr>
              <a:t>Questions &amp; Discussion</a:t>
            </a:r>
            <a:endParaRPr lang="en-US" sz="4000" b="1" dirty="0">
              <a:latin typeface="Verdana" pitchFamily="34" charset="0"/>
            </a:endParaRPr>
          </a:p>
        </p:txBody>
      </p:sp>
      <p:pic>
        <p:nvPicPr>
          <p:cNvPr id="5" name="Picture 13" descr="C:\Users\Tobi\AppData\Local\Microsoft\Windows\Temporary Internet Files\Content.IE5\QW3LEF8I\MCj02829140000[1].wmf"/>
          <p:cNvPicPr>
            <a:picLocks noChangeAspect="1" noChangeArrowheads="1"/>
          </p:cNvPicPr>
          <p:nvPr/>
        </p:nvPicPr>
        <p:blipFill>
          <a:blip r:embed="rId3" cstate="print"/>
          <a:srcRect/>
          <a:stretch>
            <a:fillRect/>
          </a:stretch>
        </p:blipFill>
        <p:spPr bwMode="auto">
          <a:xfrm>
            <a:off x="533400" y="1432458"/>
            <a:ext cx="8280400" cy="4741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04800" y="838200"/>
            <a:ext cx="5410200" cy="4924425"/>
          </a:xfrm>
          <a:prstGeom prst="rect">
            <a:avLst/>
          </a:prstGeom>
          <a:noFill/>
          <a:ln w="9525">
            <a:noFill/>
            <a:miter lim="800000"/>
            <a:headEnd/>
            <a:tailEnd/>
          </a:ln>
        </p:spPr>
        <p:txBody>
          <a:bodyPr wrap="square">
            <a:spAutoFit/>
          </a:bodyPr>
          <a:lstStyle/>
          <a:p>
            <a:r>
              <a:rPr lang="en-US" sz="3200" dirty="0">
                <a:latin typeface="Verdana" pitchFamily="34" charset="0"/>
              </a:rPr>
              <a:t>“</a:t>
            </a:r>
            <a:r>
              <a:rPr lang="en-US" sz="3200" i="1" dirty="0">
                <a:latin typeface="Verdana" pitchFamily="34" charset="0"/>
              </a:rPr>
              <a:t>There is wisdom in </a:t>
            </a:r>
          </a:p>
          <a:p>
            <a:r>
              <a:rPr lang="en-US" sz="3200" i="1" dirty="0">
                <a:latin typeface="Verdana" pitchFamily="34" charset="0"/>
              </a:rPr>
              <a:t>turning as often as </a:t>
            </a:r>
          </a:p>
          <a:p>
            <a:r>
              <a:rPr lang="en-US" sz="3200" i="1" dirty="0">
                <a:latin typeface="Verdana" pitchFamily="34" charset="0"/>
              </a:rPr>
              <a:t>possible from the </a:t>
            </a:r>
          </a:p>
          <a:p>
            <a:r>
              <a:rPr lang="en-US" sz="3200" i="1" dirty="0">
                <a:latin typeface="Verdana" pitchFamily="34" charset="0"/>
              </a:rPr>
              <a:t>familiar to the </a:t>
            </a:r>
            <a:r>
              <a:rPr lang="en-US" sz="3200" i="1" dirty="0" smtClean="0">
                <a:latin typeface="Verdana" pitchFamily="34" charset="0"/>
              </a:rPr>
              <a:t>unfamiliar</a:t>
            </a:r>
            <a:r>
              <a:rPr lang="en-US" sz="3200" i="1" dirty="0">
                <a:latin typeface="Verdana" pitchFamily="34" charset="0"/>
              </a:rPr>
              <a:t>: it keeps </a:t>
            </a:r>
            <a:r>
              <a:rPr lang="en-US" sz="3200" i="1" dirty="0" smtClean="0">
                <a:latin typeface="Verdana" pitchFamily="34" charset="0"/>
              </a:rPr>
              <a:t>the </a:t>
            </a:r>
            <a:r>
              <a:rPr lang="en-US" sz="3200" i="1" dirty="0">
                <a:latin typeface="Verdana" pitchFamily="34" charset="0"/>
              </a:rPr>
              <a:t>mind nimble, </a:t>
            </a:r>
          </a:p>
          <a:p>
            <a:r>
              <a:rPr lang="en-US" sz="3200" i="1" dirty="0">
                <a:latin typeface="Verdana" pitchFamily="34" charset="0"/>
              </a:rPr>
              <a:t>it kills prejudice, </a:t>
            </a:r>
            <a:r>
              <a:rPr lang="en-US" sz="3200" i="1" dirty="0" smtClean="0">
                <a:latin typeface="Verdana" pitchFamily="34" charset="0"/>
              </a:rPr>
              <a:t>and </a:t>
            </a:r>
            <a:r>
              <a:rPr lang="en-US" sz="3200" i="1" dirty="0">
                <a:latin typeface="Verdana" pitchFamily="34" charset="0"/>
              </a:rPr>
              <a:t>it fosters </a:t>
            </a:r>
            <a:r>
              <a:rPr lang="en-US" sz="3200" i="1" dirty="0" smtClean="0">
                <a:latin typeface="Verdana" pitchFamily="34" charset="0"/>
              </a:rPr>
              <a:t>humor</a:t>
            </a:r>
            <a:r>
              <a:rPr lang="en-US" sz="3200" i="1" dirty="0">
                <a:latin typeface="Verdana" pitchFamily="34" charset="0"/>
              </a:rPr>
              <a:t>.”</a:t>
            </a:r>
          </a:p>
          <a:p>
            <a:endParaRPr lang="en-US" i="1" dirty="0"/>
          </a:p>
          <a:p>
            <a:r>
              <a:rPr lang="en-US" sz="2000" b="1" i="1" dirty="0">
                <a:latin typeface="Verdana" pitchFamily="34" charset="0"/>
              </a:rPr>
              <a:t>-George Santayana, philosopher, (1863-1952)</a:t>
            </a:r>
            <a:endParaRPr lang="en-US" sz="2000" b="1" dirty="0">
              <a:latin typeface="Verdana" pitchFamily="34" charset="0"/>
            </a:endParaRPr>
          </a:p>
        </p:txBody>
      </p:sp>
      <p:pic>
        <p:nvPicPr>
          <p:cNvPr id="5" name="Picture 20" descr="C:\Documents and Settings\Chris\Local Settings\Temporary Internet Files\Content.IE5\FB8S87PC\MPj04427320000[1].jpg"/>
          <p:cNvPicPr>
            <a:picLocks noChangeAspect="1" noChangeArrowheads="1"/>
          </p:cNvPicPr>
          <p:nvPr/>
        </p:nvPicPr>
        <p:blipFill>
          <a:blip r:embed="rId3" cstate="print"/>
          <a:srcRect/>
          <a:stretch>
            <a:fillRect/>
          </a:stretch>
        </p:blipFill>
        <p:spPr bwMode="auto">
          <a:xfrm>
            <a:off x="5562600" y="914400"/>
            <a:ext cx="3298825"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normAutofit/>
          </a:bodyPr>
          <a:lstStyle/>
          <a:p>
            <a:pPr algn="l"/>
            <a:r>
              <a:rPr lang="en-US" sz="4000" b="1" dirty="0" smtClean="0">
                <a:latin typeface="Verdana" pitchFamily="34" charset="0"/>
              </a:rPr>
              <a:t>Participants will:</a:t>
            </a:r>
            <a:endParaRPr lang="en-US" sz="4000" b="1" dirty="0">
              <a:latin typeface="Verdana" pitchFamily="34" charset="0"/>
            </a:endParaRPr>
          </a:p>
        </p:txBody>
      </p:sp>
      <p:sp>
        <p:nvSpPr>
          <p:cNvPr id="3" name="Content Placeholder 2"/>
          <p:cNvSpPr>
            <a:spLocks noGrp="1"/>
          </p:cNvSpPr>
          <p:nvPr>
            <p:ph idx="1"/>
          </p:nvPr>
        </p:nvSpPr>
        <p:spPr>
          <a:xfrm>
            <a:off x="1066800" y="1295400"/>
            <a:ext cx="7696200" cy="5029200"/>
          </a:xfrm>
        </p:spPr>
        <p:txBody>
          <a:bodyPr>
            <a:normAutofit/>
          </a:bodyPr>
          <a:lstStyle/>
          <a:p>
            <a:pPr lvl="0">
              <a:lnSpc>
                <a:spcPct val="150000"/>
              </a:lnSpc>
              <a:buFont typeface="Wingdings" pitchFamily="2" charset="2"/>
              <a:buChar char="§"/>
            </a:pPr>
            <a:r>
              <a:rPr lang="en-US" sz="3600" dirty="0" smtClean="0">
                <a:latin typeface="Verdana" pitchFamily="34" charset="0"/>
              </a:rPr>
              <a:t>Familiar</a:t>
            </a:r>
            <a:endParaRPr lang="en-US" sz="3600" dirty="0">
              <a:latin typeface="Verdana" pitchFamily="34" charset="0"/>
            </a:endParaRPr>
          </a:p>
          <a:p>
            <a:pPr lvl="0">
              <a:lnSpc>
                <a:spcPct val="150000"/>
              </a:lnSpc>
              <a:buFont typeface="Wingdings" pitchFamily="2" charset="2"/>
              <a:buChar char="§"/>
            </a:pPr>
            <a:r>
              <a:rPr lang="en-US" sz="3600" dirty="0" smtClean="0">
                <a:latin typeface="Verdana" pitchFamily="34" charset="0"/>
              </a:rPr>
              <a:t>Developed</a:t>
            </a:r>
            <a:endParaRPr lang="en-US" sz="3600" dirty="0">
              <a:latin typeface="Verdana" pitchFamily="34" charset="0"/>
            </a:endParaRPr>
          </a:p>
          <a:p>
            <a:pPr lvl="0">
              <a:lnSpc>
                <a:spcPct val="150000"/>
              </a:lnSpc>
              <a:buFont typeface="Wingdings" pitchFamily="2" charset="2"/>
              <a:buChar char="§"/>
            </a:pPr>
            <a:r>
              <a:rPr lang="en-US" sz="3600" dirty="0" smtClean="0">
                <a:latin typeface="Verdana" pitchFamily="34" charset="0"/>
              </a:rPr>
              <a:t>Access</a:t>
            </a:r>
            <a:endParaRPr lang="en-US" sz="3600" dirty="0">
              <a:latin typeface="Verdana" pitchFamily="34" charset="0"/>
            </a:endParaRPr>
          </a:p>
          <a:p>
            <a:pPr lvl="0">
              <a:lnSpc>
                <a:spcPct val="150000"/>
              </a:lnSpc>
              <a:buFont typeface="Wingdings" pitchFamily="2" charset="2"/>
              <a:buChar char="§"/>
            </a:pPr>
            <a:r>
              <a:rPr lang="en-US" sz="3600" dirty="0" smtClean="0">
                <a:latin typeface="Verdana" pitchFamily="34" charset="0"/>
              </a:rPr>
              <a:t>Sample</a:t>
            </a:r>
            <a:endParaRPr lang="en-US" sz="3600" dirty="0">
              <a:latin typeface="Verdana" pitchFamily="34" charset="0"/>
            </a:endParaRPr>
          </a:p>
          <a:p>
            <a:pPr lvl="0">
              <a:lnSpc>
                <a:spcPct val="150000"/>
              </a:lnSpc>
              <a:buFont typeface="Wingdings" pitchFamily="2" charset="2"/>
              <a:buChar char="§"/>
            </a:pPr>
            <a:r>
              <a:rPr lang="en-US" sz="3600" dirty="0" smtClean="0">
                <a:latin typeface="Verdana" pitchFamily="34" charset="0"/>
              </a:rPr>
              <a:t>Discuss</a:t>
            </a:r>
            <a:endParaRPr lang="en-US" sz="3600" dirty="0">
              <a:latin typeface="Verdana" pitchFamily="34" charset="0"/>
            </a:endParaRPr>
          </a:p>
          <a:p>
            <a:endParaRPr lang="en-US" dirty="0"/>
          </a:p>
        </p:txBody>
      </p:sp>
      <p:pic>
        <p:nvPicPr>
          <p:cNvPr id="4" name="Picture 4"/>
          <p:cNvPicPr>
            <a:picLocks noChangeAspect="1" noChangeArrowheads="1"/>
          </p:cNvPicPr>
          <p:nvPr/>
        </p:nvPicPr>
        <p:blipFill>
          <a:blip r:embed="rId3" cstate="print"/>
          <a:srcRect/>
          <a:stretch>
            <a:fillRect/>
          </a:stretch>
        </p:blipFill>
        <p:spPr bwMode="auto">
          <a:xfrm>
            <a:off x="5715000" y="5257800"/>
            <a:ext cx="2080042" cy="1100137"/>
          </a:xfrm>
          <a:prstGeom prst="rect">
            <a:avLst/>
          </a:prstGeom>
          <a:noFill/>
        </p:spPr>
      </p:pic>
      <p:pic>
        <p:nvPicPr>
          <p:cNvPr id="5" name="Picture 4" descr="C:\Documents and Settings\Chris\Local Settings\Temporary Internet Files\Content.IE5\U8N8JQ0E\MC900286989[1].wmf"/>
          <p:cNvPicPr/>
          <p:nvPr/>
        </p:nvPicPr>
        <p:blipFill>
          <a:blip r:embed="rId4" cstate="print"/>
          <a:srcRect/>
          <a:stretch>
            <a:fillRect/>
          </a:stretch>
        </p:blipFill>
        <p:spPr bwMode="auto">
          <a:xfrm>
            <a:off x="5181600" y="1295400"/>
            <a:ext cx="26924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dirty="0" smtClean="0">
                <a:latin typeface="Verdana" pitchFamily="34" charset="0"/>
              </a:rPr>
              <a:t>Intercultural Knowledge &amp; Competence Metarubric</a:t>
            </a:r>
            <a:endParaRPr lang="en-US" sz="3600" b="1" dirty="0">
              <a:latin typeface="Verdana" pitchFamily="34" charset="0"/>
            </a:endParaRPr>
          </a:p>
        </p:txBody>
      </p:sp>
      <p:sp>
        <p:nvSpPr>
          <p:cNvPr id="3" name="Content Placeholder 2"/>
          <p:cNvSpPr>
            <a:spLocks noGrp="1"/>
          </p:cNvSpPr>
          <p:nvPr>
            <p:ph idx="1"/>
          </p:nvPr>
        </p:nvSpPr>
        <p:spPr>
          <a:xfrm>
            <a:off x="914400" y="1600200"/>
            <a:ext cx="8229600" cy="4876800"/>
          </a:xfrm>
        </p:spPr>
        <p:txBody>
          <a:bodyPr>
            <a:normAutofit/>
          </a:bodyPr>
          <a:lstStyle/>
          <a:p>
            <a:pPr>
              <a:lnSpc>
                <a:spcPct val="80000"/>
              </a:lnSpc>
            </a:pPr>
            <a:r>
              <a:rPr lang="en-US" sz="3500" b="1" dirty="0" smtClean="0">
                <a:latin typeface="Verdana" pitchFamily="34" charset="0"/>
              </a:rPr>
              <a:t>Knowledge</a:t>
            </a:r>
            <a:endParaRPr lang="en-US" sz="3500" i="1" dirty="0" smtClean="0">
              <a:latin typeface="Verdana" pitchFamily="34" charset="0"/>
            </a:endParaRPr>
          </a:p>
          <a:p>
            <a:pPr>
              <a:lnSpc>
                <a:spcPct val="80000"/>
              </a:lnSpc>
            </a:pPr>
            <a:endParaRPr lang="en-US" b="1" dirty="0" smtClean="0">
              <a:latin typeface="Verdana" pitchFamily="34" charset="0"/>
            </a:endParaRPr>
          </a:p>
          <a:p>
            <a:pPr>
              <a:lnSpc>
                <a:spcPct val="80000"/>
              </a:lnSpc>
            </a:pPr>
            <a:r>
              <a:rPr lang="en-US" sz="3500" b="1" dirty="0" smtClean="0">
                <a:latin typeface="Verdana" pitchFamily="34" charset="0"/>
              </a:rPr>
              <a:t>Skills</a:t>
            </a:r>
            <a:endParaRPr lang="en-US" sz="3500" dirty="0" smtClean="0">
              <a:latin typeface="Verdana" pitchFamily="34" charset="0"/>
            </a:endParaRPr>
          </a:p>
          <a:p>
            <a:pPr>
              <a:lnSpc>
                <a:spcPct val="80000"/>
              </a:lnSpc>
            </a:pPr>
            <a:endParaRPr lang="en-US" b="1" dirty="0" smtClean="0">
              <a:latin typeface="Verdana" pitchFamily="34" charset="0"/>
            </a:endParaRPr>
          </a:p>
          <a:p>
            <a:pPr>
              <a:lnSpc>
                <a:spcPct val="80000"/>
              </a:lnSpc>
            </a:pPr>
            <a:r>
              <a:rPr lang="en-US" sz="3500" b="1" dirty="0" smtClean="0">
                <a:latin typeface="Verdana" pitchFamily="34" charset="0"/>
              </a:rPr>
              <a:t>Attitudes</a:t>
            </a:r>
            <a:endParaRPr lang="en-US" sz="3500" dirty="0" smtClean="0">
              <a:latin typeface="Verdana" pitchFamily="34" charset="0"/>
            </a:endParaRPr>
          </a:p>
          <a:p>
            <a:endParaRPr lang="en-US" dirty="0"/>
          </a:p>
        </p:txBody>
      </p:sp>
      <p:pic>
        <p:nvPicPr>
          <p:cNvPr id="4" name="Picture 4"/>
          <p:cNvPicPr>
            <a:picLocks noChangeAspect="1" noChangeArrowheads="1"/>
          </p:cNvPicPr>
          <p:nvPr/>
        </p:nvPicPr>
        <p:blipFill>
          <a:blip r:embed="rId3" cstate="print"/>
          <a:srcRect/>
          <a:stretch>
            <a:fillRect/>
          </a:stretch>
        </p:blipFill>
        <p:spPr bwMode="auto">
          <a:xfrm>
            <a:off x="1143000" y="4454260"/>
            <a:ext cx="2590800" cy="1370278"/>
          </a:xfrm>
          <a:prstGeom prst="rect">
            <a:avLst/>
          </a:prstGeom>
          <a:noFill/>
        </p:spPr>
      </p:pic>
      <p:pic>
        <p:nvPicPr>
          <p:cNvPr id="5" name="Picture 4" descr="C:\Documents and Settings\Chris\Local Settings\Temporary Internet Files\Content.IE5\IHWBOKZK\MC900353790[1].wmf"/>
          <p:cNvPicPr/>
          <p:nvPr/>
        </p:nvPicPr>
        <p:blipFill>
          <a:blip r:embed="rId4" cstate="print"/>
          <a:srcRect/>
          <a:stretch>
            <a:fillRect/>
          </a:stretch>
        </p:blipFill>
        <p:spPr bwMode="auto">
          <a:xfrm>
            <a:off x="5181600" y="1676400"/>
            <a:ext cx="3048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pPr algn="l"/>
            <a:r>
              <a:rPr lang="en-US" b="1" dirty="0" smtClean="0">
                <a:latin typeface="Verdana" pitchFamily="34" charset="0"/>
              </a:rPr>
              <a:t>Intercultural Knowledge    &amp; Competence Metarubric</a:t>
            </a:r>
            <a:endParaRPr lang="en-US" dirty="0"/>
          </a:p>
        </p:txBody>
      </p:sp>
      <p:sp>
        <p:nvSpPr>
          <p:cNvPr id="3" name="Content Placeholder 2"/>
          <p:cNvSpPr>
            <a:spLocks noGrp="1"/>
          </p:cNvSpPr>
          <p:nvPr>
            <p:ph idx="1"/>
          </p:nvPr>
        </p:nvSpPr>
        <p:spPr>
          <a:xfrm>
            <a:off x="457200" y="2438400"/>
            <a:ext cx="8229600" cy="2057400"/>
          </a:xfrm>
        </p:spPr>
        <p:txBody>
          <a:bodyPr>
            <a:normAutofit/>
          </a:bodyPr>
          <a:lstStyle/>
          <a:p>
            <a:pPr>
              <a:buNone/>
            </a:pPr>
            <a:r>
              <a:rPr lang="en-US" sz="4000" b="1" u="sng" dirty="0" smtClean="0">
                <a:latin typeface="Verdana" pitchFamily="34" charset="0"/>
                <a:hlinkClick r:id="rId3"/>
              </a:rPr>
              <a:t>http://www.aacu.org/</a:t>
            </a:r>
          </a:p>
          <a:p>
            <a:pPr>
              <a:buNone/>
            </a:pPr>
            <a:r>
              <a:rPr lang="en-US" sz="4000" b="1" u="sng" dirty="0" smtClean="0">
                <a:latin typeface="Verdana" pitchFamily="34" charset="0"/>
                <a:hlinkClick r:id="rId3"/>
              </a:rPr>
              <a:t>value/rubrics/index.cfm</a:t>
            </a:r>
            <a:endParaRPr lang="en-US" sz="4000" b="1" dirty="0">
              <a:latin typeface="Verdana" pitchFamily="34" charset="0"/>
            </a:endParaRPr>
          </a:p>
        </p:txBody>
      </p:sp>
      <p:pic>
        <p:nvPicPr>
          <p:cNvPr id="4" name="Picture 4"/>
          <p:cNvPicPr>
            <a:picLocks noChangeAspect="1" noChangeArrowheads="1"/>
          </p:cNvPicPr>
          <p:nvPr/>
        </p:nvPicPr>
        <p:blipFill>
          <a:blip r:embed="rId4" cstate="print"/>
          <a:srcRect/>
          <a:stretch>
            <a:fillRect/>
          </a:stretch>
        </p:blipFill>
        <p:spPr bwMode="auto">
          <a:xfrm>
            <a:off x="5544694" y="4572000"/>
            <a:ext cx="3088548" cy="163353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715962"/>
          </a:xfrm>
        </p:spPr>
        <p:txBody>
          <a:bodyPr>
            <a:normAutofit fontScale="90000"/>
          </a:bodyPr>
          <a:lstStyle/>
          <a:p>
            <a:pPr algn="l"/>
            <a:r>
              <a:rPr lang="en-US" sz="4200" b="1" dirty="0" smtClean="0">
                <a:latin typeface="Verdana" pitchFamily="34" charset="0"/>
              </a:rPr>
              <a:t>Essential Learning Outcome</a:t>
            </a:r>
            <a:r>
              <a:rPr lang="en-US" sz="4200" b="1" dirty="0" smtClean="0"/>
              <a:t>s </a:t>
            </a:r>
            <a:r>
              <a:rPr lang="en-US" b="1" dirty="0" smtClean="0"/>
              <a:t/>
            </a:r>
            <a:br>
              <a:rPr lang="en-US" b="1" dirty="0" smtClean="0"/>
            </a:br>
            <a:endParaRPr lang="en-US" dirty="0"/>
          </a:p>
        </p:txBody>
      </p:sp>
      <p:sp>
        <p:nvSpPr>
          <p:cNvPr id="3" name="Content Placeholder 2"/>
          <p:cNvSpPr>
            <a:spLocks noGrp="1"/>
          </p:cNvSpPr>
          <p:nvPr>
            <p:ph idx="1"/>
          </p:nvPr>
        </p:nvSpPr>
        <p:spPr>
          <a:xfrm>
            <a:off x="457200" y="1219200"/>
            <a:ext cx="8229600" cy="4525963"/>
          </a:xfrm>
        </p:spPr>
        <p:txBody>
          <a:bodyPr>
            <a:noAutofit/>
          </a:bodyPr>
          <a:lstStyle/>
          <a:p>
            <a:pPr>
              <a:buFont typeface="Wingdings" pitchFamily="2" charset="2"/>
              <a:buChar char="§"/>
            </a:pPr>
            <a:r>
              <a:rPr lang="en-US" sz="2800" b="1" dirty="0" smtClean="0">
                <a:latin typeface="Verdana" pitchFamily="34" charset="0"/>
              </a:rPr>
              <a:t>Knowledge of Human Cultures and the Physical and Natural World </a:t>
            </a:r>
            <a:endParaRPr lang="en-US" sz="2800" dirty="0" smtClean="0">
              <a:latin typeface="Verdana" pitchFamily="34" charset="0"/>
            </a:endParaRPr>
          </a:p>
          <a:p>
            <a:pPr>
              <a:buFont typeface="Wingdings" pitchFamily="2" charset="2"/>
              <a:buChar char="§"/>
            </a:pPr>
            <a:endParaRPr lang="en-US" sz="1200" b="1" dirty="0" smtClean="0">
              <a:latin typeface="Verdana" pitchFamily="34" charset="0"/>
            </a:endParaRPr>
          </a:p>
          <a:p>
            <a:pPr>
              <a:buFont typeface="Wingdings" pitchFamily="2" charset="2"/>
              <a:buChar char="§"/>
            </a:pPr>
            <a:r>
              <a:rPr lang="en-US" sz="2800" b="1" dirty="0" smtClean="0">
                <a:latin typeface="Verdana" pitchFamily="34" charset="0"/>
              </a:rPr>
              <a:t>Intellectual and Practical Skills</a:t>
            </a:r>
            <a:endParaRPr lang="en-US" sz="2800" dirty="0" smtClean="0">
              <a:latin typeface="Verdana" pitchFamily="34" charset="0"/>
            </a:endParaRPr>
          </a:p>
          <a:p>
            <a:pPr>
              <a:buFont typeface="Wingdings" pitchFamily="2" charset="2"/>
              <a:buChar char="§"/>
            </a:pPr>
            <a:endParaRPr lang="en-US" sz="1200" b="1" dirty="0" smtClean="0">
              <a:latin typeface="Verdana" pitchFamily="34" charset="0"/>
            </a:endParaRPr>
          </a:p>
          <a:p>
            <a:pPr>
              <a:buFont typeface="Wingdings" pitchFamily="2" charset="2"/>
              <a:buChar char="§"/>
            </a:pPr>
            <a:r>
              <a:rPr lang="en-US" sz="2800" b="1" dirty="0" smtClean="0">
                <a:latin typeface="Verdana" pitchFamily="34" charset="0"/>
              </a:rPr>
              <a:t>Personal and Social Responsibility</a:t>
            </a:r>
            <a:endParaRPr lang="en-US" sz="2800" dirty="0" smtClean="0">
              <a:latin typeface="Verdana" pitchFamily="34" charset="0"/>
            </a:endParaRPr>
          </a:p>
          <a:p>
            <a:pPr>
              <a:buFont typeface="Wingdings" pitchFamily="2" charset="2"/>
              <a:buChar char="§"/>
            </a:pPr>
            <a:endParaRPr lang="en-US" sz="1200" b="1" dirty="0" smtClean="0">
              <a:latin typeface="Verdana" pitchFamily="34" charset="0"/>
            </a:endParaRPr>
          </a:p>
          <a:p>
            <a:pPr>
              <a:buFont typeface="Wingdings" pitchFamily="2" charset="2"/>
              <a:buChar char="§"/>
            </a:pPr>
            <a:r>
              <a:rPr lang="en-US" sz="2800" b="1" dirty="0" smtClean="0">
                <a:latin typeface="Verdana" pitchFamily="34" charset="0"/>
              </a:rPr>
              <a:t>Integrative and Applied Learning</a:t>
            </a:r>
            <a:endParaRPr lang="en-US" sz="2800" dirty="0" smtClean="0">
              <a:latin typeface="Verdana" pitchFamily="34" charset="0"/>
            </a:endParaRPr>
          </a:p>
          <a:p>
            <a:endParaRPr lang="en-US" sz="1600" dirty="0">
              <a:latin typeface="Verdana" pitchFamily="34" charset="0"/>
            </a:endParaRPr>
          </a:p>
        </p:txBody>
      </p:sp>
      <p:pic>
        <p:nvPicPr>
          <p:cNvPr id="4" name="Picture 4"/>
          <p:cNvPicPr>
            <a:picLocks noChangeAspect="1" noChangeArrowheads="1"/>
          </p:cNvPicPr>
          <p:nvPr/>
        </p:nvPicPr>
        <p:blipFill>
          <a:blip r:embed="rId3" cstate="print"/>
          <a:srcRect/>
          <a:stretch>
            <a:fillRect/>
          </a:stretch>
        </p:blipFill>
        <p:spPr bwMode="auto">
          <a:xfrm>
            <a:off x="5476822" y="4648200"/>
            <a:ext cx="3232620" cy="170973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normAutofit/>
          </a:bodyPr>
          <a:lstStyle/>
          <a:p>
            <a:pPr algn="l"/>
            <a:r>
              <a:rPr lang="en-US" b="1" dirty="0" smtClean="0">
                <a:latin typeface="Verdana" pitchFamily="34" charset="0"/>
              </a:rPr>
              <a:t>VALUE</a:t>
            </a:r>
            <a:endParaRPr lang="en-US" b="1" dirty="0">
              <a:latin typeface="Verdana" pitchFamily="34" charset="0"/>
            </a:endParaRPr>
          </a:p>
        </p:txBody>
      </p:sp>
      <p:sp>
        <p:nvSpPr>
          <p:cNvPr id="3" name="Content Placeholder 2"/>
          <p:cNvSpPr>
            <a:spLocks noGrp="1"/>
          </p:cNvSpPr>
          <p:nvPr>
            <p:ph idx="1"/>
          </p:nvPr>
        </p:nvSpPr>
        <p:spPr>
          <a:xfrm>
            <a:off x="990600" y="1371600"/>
            <a:ext cx="3276600" cy="3733800"/>
          </a:xfrm>
        </p:spPr>
        <p:txBody>
          <a:bodyPr>
            <a:normAutofit fontScale="92500" lnSpcReduction="20000"/>
          </a:bodyPr>
          <a:lstStyle/>
          <a:p>
            <a:pPr>
              <a:buFont typeface="Wingdings" pitchFamily="2" charset="2"/>
              <a:buChar char="§"/>
            </a:pPr>
            <a:r>
              <a:rPr lang="en-US" sz="3800" b="1" dirty="0" smtClean="0">
                <a:latin typeface="Verdana" pitchFamily="34" charset="0"/>
              </a:rPr>
              <a:t>V</a:t>
            </a:r>
            <a:r>
              <a:rPr lang="en-US" sz="3800" dirty="0" smtClean="0">
                <a:latin typeface="Verdana" pitchFamily="34" charset="0"/>
              </a:rPr>
              <a:t>alid</a:t>
            </a:r>
          </a:p>
          <a:p>
            <a:pPr>
              <a:buFont typeface="Wingdings" pitchFamily="2" charset="2"/>
              <a:buChar char="§"/>
            </a:pPr>
            <a:endParaRPr lang="en-US" sz="1400" dirty="0" smtClean="0">
              <a:latin typeface="Verdana" pitchFamily="34" charset="0"/>
            </a:endParaRPr>
          </a:p>
          <a:p>
            <a:pPr>
              <a:buFont typeface="Wingdings" pitchFamily="2" charset="2"/>
              <a:buChar char="§"/>
            </a:pPr>
            <a:r>
              <a:rPr lang="en-US" sz="3800" b="1" dirty="0" smtClean="0">
                <a:latin typeface="Verdana" pitchFamily="34" charset="0"/>
              </a:rPr>
              <a:t>A</a:t>
            </a:r>
            <a:r>
              <a:rPr lang="en-US" sz="3800" dirty="0" smtClean="0">
                <a:latin typeface="Verdana" pitchFamily="34" charset="0"/>
              </a:rPr>
              <a:t>ssess</a:t>
            </a:r>
          </a:p>
          <a:p>
            <a:pPr>
              <a:buFont typeface="Wingdings" pitchFamily="2" charset="2"/>
              <a:buChar char="§"/>
            </a:pPr>
            <a:endParaRPr lang="en-US" sz="1300" dirty="0" smtClean="0">
              <a:latin typeface="Verdana" pitchFamily="34" charset="0"/>
            </a:endParaRPr>
          </a:p>
          <a:p>
            <a:pPr>
              <a:buFont typeface="Wingdings" pitchFamily="2" charset="2"/>
              <a:buChar char="§"/>
            </a:pPr>
            <a:r>
              <a:rPr lang="en-US" sz="3800" b="1" dirty="0" smtClean="0">
                <a:latin typeface="Verdana" pitchFamily="34" charset="0"/>
              </a:rPr>
              <a:t>L</a:t>
            </a:r>
            <a:r>
              <a:rPr lang="en-US" sz="3800" dirty="0" smtClean="0">
                <a:latin typeface="Verdana" pitchFamily="34" charset="0"/>
              </a:rPr>
              <a:t>earning</a:t>
            </a:r>
          </a:p>
          <a:p>
            <a:pPr>
              <a:buFont typeface="Wingdings" pitchFamily="2" charset="2"/>
              <a:buChar char="§"/>
            </a:pPr>
            <a:endParaRPr lang="en-US" sz="1300" dirty="0" smtClean="0">
              <a:latin typeface="Verdana" pitchFamily="34" charset="0"/>
            </a:endParaRPr>
          </a:p>
          <a:p>
            <a:pPr>
              <a:buFont typeface="Wingdings" pitchFamily="2" charset="2"/>
              <a:buChar char="§"/>
            </a:pPr>
            <a:r>
              <a:rPr lang="en-US" sz="3800" dirty="0" smtClean="0">
                <a:latin typeface="Verdana" pitchFamily="34" charset="0"/>
              </a:rPr>
              <a:t>M</a:t>
            </a:r>
            <a:r>
              <a:rPr lang="en-US" sz="3800" b="1" dirty="0" smtClean="0">
                <a:latin typeface="Verdana" pitchFamily="34" charset="0"/>
              </a:rPr>
              <a:t>u</a:t>
            </a:r>
            <a:r>
              <a:rPr lang="en-US" sz="3800" dirty="0" smtClean="0">
                <a:latin typeface="Verdana" pitchFamily="34" charset="0"/>
              </a:rPr>
              <a:t>ltiple </a:t>
            </a:r>
            <a:br>
              <a:rPr lang="en-US" sz="3800" dirty="0" smtClean="0">
                <a:latin typeface="Verdana" pitchFamily="34" charset="0"/>
              </a:rPr>
            </a:br>
            <a:endParaRPr lang="en-US" sz="2800" dirty="0" smtClean="0">
              <a:latin typeface="Verdana" pitchFamily="34" charset="0"/>
            </a:endParaRPr>
          </a:p>
          <a:p>
            <a:pPr>
              <a:buFont typeface="Wingdings" pitchFamily="2" charset="2"/>
              <a:buChar char="§"/>
            </a:pPr>
            <a:r>
              <a:rPr lang="en-US" sz="3800" b="1" dirty="0" smtClean="0">
                <a:latin typeface="Verdana" pitchFamily="34" charset="0"/>
              </a:rPr>
              <a:t>E-</a:t>
            </a:r>
            <a:r>
              <a:rPr lang="en-US" sz="3800" dirty="0" smtClean="0">
                <a:latin typeface="Verdana" pitchFamily="34" charset="0"/>
              </a:rPr>
              <a:t>portfolios</a:t>
            </a:r>
          </a:p>
          <a:p>
            <a:endParaRPr lang="en-US" dirty="0"/>
          </a:p>
        </p:txBody>
      </p:sp>
      <p:pic>
        <p:nvPicPr>
          <p:cNvPr id="4" name="Picture 4"/>
          <p:cNvPicPr>
            <a:picLocks noChangeAspect="1" noChangeArrowheads="1"/>
          </p:cNvPicPr>
          <p:nvPr/>
        </p:nvPicPr>
        <p:blipFill>
          <a:blip r:embed="rId3" cstate="print"/>
          <a:srcRect/>
          <a:stretch>
            <a:fillRect/>
          </a:stretch>
        </p:blipFill>
        <p:spPr bwMode="auto">
          <a:xfrm>
            <a:off x="990600" y="5104162"/>
            <a:ext cx="2514600" cy="1329975"/>
          </a:xfrm>
          <a:prstGeom prst="rect">
            <a:avLst/>
          </a:prstGeom>
          <a:noFill/>
        </p:spPr>
      </p:pic>
      <p:pic>
        <p:nvPicPr>
          <p:cNvPr id="10" name="Picture 9" descr="C:\Documents and Settings\Chris\Local Settings\Temporary Internet Files\Content.IE5\40QBNYKQ\MC900197983[1].wmf"/>
          <p:cNvPicPr/>
          <p:nvPr/>
        </p:nvPicPr>
        <p:blipFill>
          <a:blip r:embed="rId4" cstate="print"/>
          <a:srcRect/>
          <a:stretch>
            <a:fillRect/>
          </a:stretch>
        </p:blipFill>
        <p:spPr bwMode="auto">
          <a:xfrm>
            <a:off x="4191000" y="609600"/>
            <a:ext cx="42545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Project Description </a:t>
            </a:r>
            <a:br>
              <a:rPr lang="en-US" b="1" dirty="0" smtClean="0"/>
            </a:br>
            <a:endParaRPr lang="en-US" dirty="0"/>
          </a:p>
        </p:txBody>
      </p:sp>
      <p:sp>
        <p:nvSpPr>
          <p:cNvPr id="3" name="Content Placeholder 2"/>
          <p:cNvSpPr>
            <a:spLocks noGrp="1"/>
          </p:cNvSpPr>
          <p:nvPr>
            <p:ph idx="1"/>
          </p:nvPr>
        </p:nvSpPr>
        <p:spPr>
          <a:xfrm>
            <a:off x="381000" y="1066800"/>
            <a:ext cx="8229600" cy="5181600"/>
          </a:xfrm>
        </p:spPr>
        <p:txBody>
          <a:bodyPr>
            <a:noAutofit/>
          </a:bodyPr>
          <a:lstStyle/>
          <a:p>
            <a:pPr>
              <a:buNone/>
            </a:pPr>
            <a:r>
              <a:rPr lang="en-US" sz="2000" b="1" dirty="0" smtClean="0">
                <a:latin typeface="Verdana" pitchFamily="34" charset="0"/>
              </a:rPr>
              <a:t>Grants </a:t>
            </a:r>
            <a:r>
              <a:rPr lang="en-US" sz="2000" dirty="0" smtClean="0">
                <a:latin typeface="Verdana" pitchFamily="34" charset="0"/>
              </a:rPr>
              <a:t> </a:t>
            </a:r>
          </a:p>
          <a:p>
            <a:r>
              <a:rPr lang="en-US" sz="2000" dirty="0" smtClean="0">
                <a:latin typeface="Verdana" pitchFamily="34" charset="0"/>
              </a:rPr>
              <a:t>State Farm Companies Foundation </a:t>
            </a:r>
          </a:p>
          <a:p>
            <a:r>
              <a:rPr lang="en-US" sz="2000" dirty="0" smtClean="0">
                <a:latin typeface="Verdana" pitchFamily="34" charset="0"/>
              </a:rPr>
              <a:t>Fund for the Improvement of Postsecondary Education, </a:t>
            </a:r>
          </a:p>
          <a:p>
            <a:endParaRPr lang="en-US" sz="800" dirty="0" smtClean="0">
              <a:latin typeface="Verdana" pitchFamily="34" charset="0"/>
            </a:endParaRPr>
          </a:p>
          <a:p>
            <a:pPr>
              <a:buNone/>
            </a:pPr>
            <a:r>
              <a:rPr lang="en-US" sz="2000" b="1" dirty="0" smtClean="0">
                <a:latin typeface="Verdana" pitchFamily="34" charset="0"/>
              </a:rPr>
              <a:t>Time-Line</a:t>
            </a:r>
          </a:p>
          <a:p>
            <a:r>
              <a:rPr lang="en-US" sz="2000" dirty="0" smtClean="0">
                <a:latin typeface="Verdana" pitchFamily="34" charset="0"/>
              </a:rPr>
              <a:t>May 2007 through April 2010.  </a:t>
            </a:r>
          </a:p>
          <a:p>
            <a:endParaRPr lang="en-US" sz="800" dirty="0" smtClean="0">
              <a:latin typeface="Verdana" pitchFamily="34" charset="0"/>
            </a:endParaRPr>
          </a:p>
          <a:p>
            <a:pPr>
              <a:buNone/>
            </a:pPr>
            <a:r>
              <a:rPr lang="en-US" sz="2000" b="1" dirty="0" smtClean="0">
                <a:latin typeface="Verdana" pitchFamily="34" charset="0"/>
              </a:rPr>
              <a:t>Selected 15 teams  </a:t>
            </a:r>
          </a:p>
          <a:p>
            <a:r>
              <a:rPr lang="en-US" sz="2000" dirty="0" smtClean="0">
                <a:latin typeface="Verdana" pitchFamily="34" charset="0"/>
              </a:rPr>
              <a:t>100 faculty &amp; other academic professionals </a:t>
            </a:r>
          </a:p>
          <a:p>
            <a:pPr>
              <a:buNone/>
            </a:pPr>
            <a:endParaRPr lang="en-US" sz="800" dirty="0" smtClean="0">
              <a:latin typeface="Verdana" pitchFamily="34" charset="0"/>
            </a:endParaRPr>
          </a:p>
          <a:p>
            <a:pPr>
              <a:buNone/>
            </a:pPr>
            <a:r>
              <a:rPr lang="en-US" sz="2000" b="1" dirty="0" smtClean="0">
                <a:latin typeface="Verdana" pitchFamily="34" charset="0"/>
              </a:rPr>
              <a:t>Assembled</a:t>
            </a:r>
          </a:p>
          <a:p>
            <a:r>
              <a:rPr lang="en-US" sz="2000" dirty="0" smtClean="0">
                <a:latin typeface="Verdana" pitchFamily="34" charset="0"/>
              </a:rPr>
              <a:t>Collect rubrics for ascending levels of accomplishment </a:t>
            </a:r>
          </a:p>
          <a:p>
            <a:pPr>
              <a:buNone/>
            </a:pPr>
            <a:endParaRPr lang="en-US" sz="800" dirty="0" smtClean="0">
              <a:latin typeface="Verdana" pitchFamily="34" charset="0"/>
            </a:endParaRPr>
          </a:p>
          <a:p>
            <a:pPr>
              <a:buNone/>
            </a:pPr>
            <a:r>
              <a:rPr lang="en-US" sz="2000" b="1" dirty="0" smtClean="0">
                <a:latin typeface="Verdana" pitchFamily="34" charset="0"/>
              </a:rPr>
              <a:t>Tested</a:t>
            </a:r>
          </a:p>
          <a:p>
            <a:r>
              <a:rPr lang="en-US" sz="2000" dirty="0" smtClean="0">
                <a:latin typeface="Verdana" pitchFamily="34" charset="0"/>
              </a:rPr>
              <a:t>3 times</a:t>
            </a:r>
          </a:p>
          <a:p>
            <a:r>
              <a:rPr lang="en-US" sz="2000" dirty="0" smtClean="0">
                <a:latin typeface="Verdana" pitchFamily="34" charset="0"/>
              </a:rPr>
              <a:t>100 campuses</a:t>
            </a:r>
          </a:p>
        </p:txBody>
      </p:sp>
      <p:pic>
        <p:nvPicPr>
          <p:cNvPr id="5" name="Picture 4"/>
          <p:cNvPicPr>
            <a:picLocks noChangeAspect="1" noChangeArrowheads="1"/>
          </p:cNvPicPr>
          <p:nvPr/>
        </p:nvPicPr>
        <p:blipFill>
          <a:blip r:embed="rId3" cstate="print"/>
          <a:srcRect/>
          <a:stretch>
            <a:fillRect/>
          </a:stretch>
        </p:blipFill>
        <p:spPr bwMode="auto">
          <a:xfrm>
            <a:off x="5816183" y="4953000"/>
            <a:ext cx="2512259" cy="132873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latin typeface="Verdana" pitchFamily="34" charset="0"/>
              </a:rPr>
              <a:t>High-Impact Educational Practices </a:t>
            </a:r>
            <a:r>
              <a:rPr lang="en-US" b="1" dirty="0" smtClean="0"/>
              <a:t/>
            </a:r>
            <a:br>
              <a:rPr lang="en-US" b="1" dirty="0" smtClean="0"/>
            </a:br>
            <a:endParaRPr lang="en-US" dirty="0"/>
          </a:p>
        </p:txBody>
      </p:sp>
      <p:sp>
        <p:nvSpPr>
          <p:cNvPr id="3" name="Content Placeholder 2"/>
          <p:cNvSpPr>
            <a:spLocks noGrp="1"/>
          </p:cNvSpPr>
          <p:nvPr>
            <p:ph idx="1"/>
          </p:nvPr>
        </p:nvSpPr>
        <p:spPr>
          <a:xfrm>
            <a:off x="457200" y="914400"/>
            <a:ext cx="7162800" cy="5410200"/>
          </a:xfrm>
        </p:spPr>
        <p:txBody>
          <a:bodyPr>
            <a:noAutofit/>
          </a:bodyPr>
          <a:lstStyle/>
          <a:p>
            <a:pPr>
              <a:buFont typeface="Wingdings" pitchFamily="2" charset="2"/>
              <a:buChar char="§"/>
            </a:pPr>
            <a:r>
              <a:rPr lang="en-US" sz="1800" b="1" dirty="0" smtClean="0">
                <a:latin typeface="Verdana" pitchFamily="34" charset="0"/>
              </a:rPr>
              <a:t>First-Year Seminars &amp; Experiences</a:t>
            </a:r>
            <a:r>
              <a:rPr lang="en-US" sz="1800" dirty="0" smtClean="0">
                <a:latin typeface="Verdana" pitchFamily="34" charset="0"/>
              </a:rPr>
              <a:t/>
            </a:r>
            <a:br>
              <a:rPr lang="en-US" sz="1800" dirty="0" smtClean="0">
                <a:latin typeface="Verdana" pitchFamily="34" charset="0"/>
              </a:rPr>
            </a:br>
            <a:endParaRPr lang="en-US" sz="1200" dirty="0" smtClean="0">
              <a:latin typeface="Verdana" pitchFamily="34" charset="0"/>
            </a:endParaRPr>
          </a:p>
          <a:p>
            <a:pPr>
              <a:buFont typeface="Wingdings" pitchFamily="2" charset="2"/>
              <a:buChar char="§"/>
            </a:pPr>
            <a:r>
              <a:rPr lang="en-US" sz="1800" b="1" dirty="0" smtClean="0">
                <a:latin typeface="Verdana" pitchFamily="34" charset="0"/>
              </a:rPr>
              <a:t>Common Intellectual Experiences</a:t>
            </a:r>
            <a:r>
              <a:rPr lang="en-US" sz="1800" dirty="0" smtClean="0">
                <a:latin typeface="Verdana" pitchFamily="34" charset="0"/>
              </a:rPr>
              <a:t/>
            </a:r>
            <a:br>
              <a:rPr lang="en-US" sz="1800" dirty="0" smtClean="0">
                <a:latin typeface="Verdana" pitchFamily="34" charset="0"/>
              </a:rPr>
            </a:br>
            <a:endParaRPr lang="en-US" sz="1200" dirty="0" smtClean="0">
              <a:latin typeface="Verdana" pitchFamily="34" charset="0"/>
            </a:endParaRPr>
          </a:p>
          <a:p>
            <a:pPr>
              <a:buFont typeface="Wingdings" pitchFamily="2" charset="2"/>
              <a:buChar char="§"/>
            </a:pPr>
            <a:r>
              <a:rPr lang="en-US" sz="1800" b="1" dirty="0" smtClean="0">
                <a:latin typeface="Verdana" pitchFamily="34" charset="0"/>
              </a:rPr>
              <a:t>Learning Communities </a:t>
            </a:r>
            <a:r>
              <a:rPr lang="en-US" sz="1800" dirty="0" smtClean="0">
                <a:latin typeface="Verdana" pitchFamily="34" charset="0"/>
              </a:rPr>
              <a:t/>
            </a:r>
            <a:br>
              <a:rPr lang="en-US" sz="1800" dirty="0" smtClean="0">
                <a:latin typeface="Verdana" pitchFamily="34" charset="0"/>
              </a:rPr>
            </a:br>
            <a:endParaRPr lang="en-US" sz="1200" dirty="0" smtClean="0">
              <a:latin typeface="Verdana" pitchFamily="34" charset="0"/>
            </a:endParaRPr>
          </a:p>
          <a:p>
            <a:pPr>
              <a:buFont typeface="Wingdings" pitchFamily="2" charset="2"/>
              <a:buChar char="§"/>
            </a:pPr>
            <a:r>
              <a:rPr lang="en-US" sz="1800" b="1" dirty="0" smtClean="0">
                <a:latin typeface="Verdana" pitchFamily="34" charset="0"/>
              </a:rPr>
              <a:t>Writing-Intensive Courses </a:t>
            </a:r>
            <a:r>
              <a:rPr lang="en-US" sz="1800" dirty="0" smtClean="0">
                <a:latin typeface="Verdana" pitchFamily="34" charset="0"/>
              </a:rPr>
              <a:t/>
            </a:r>
            <a:br>
              <a:rPr lang="en-US" sz="1800" dirty="0" smtClean="0">
                <a:latin typeface="Verdana" pitchFamily="34" charset="0"/>
              </a:rPr>
            </a:br>
            <a:endParaRPr lang="en-US" sz="1200" dirty="0" smtClean="0">
              <a:latin typeface="Verdana" pitchFamily="34" charset="0"/>
            </a:endParaRPr>
          </a:p>
          <a:p>
            <a:pPr>
              <a:buFont typeface="Wingdings" pitchFamily="2" charset="2"/>
              <a:buChar char="§"/>
            </a:pPr>
            <a:r>
              <a:rPr lang="en-US" sz="1800" b="1" dirty="0" smtClean="0">
                <a:latin typeface="Verdana" pitchFamily="34" charset="0"/>
              </a:rPr>
              <a:t>Collaborative Assignments &amp; Projects </a:t>
            </a:r>
            <a:r>
              <a:rPr lang="en-US" sz="1800" dirty="0" smtClean="0">
                <a:latin typeface="Verdana" pitchFamily="34" charset="0"/>
              </a:rPr>
              <a:t/>
            </a:r>
            <a:br>
              <a:rPr lang="en-US" sz="1800" dirty="0" smtClean="0">
                <a:latin typeface="Verdana" pitchFamily="34" charset="0"/>
              </a:rPr>
            </a:br>
            <a:endParaRPr lang="en-US" sz="1200" dirty="0" smtClean="0">
              <a:latin typeface="Verdana" pitchFamily="34" charset="0"/>
            </a:endParaRPr>
          </a:p>
          <a:p>
            <a:pPr>
              <a:buFont typeface="Wingdings" pitchFamily="2" charset="2"/>
              <a:buChar char="§"/>
            </a:pPr>
            <a:r>
              <a:rPr lang="en-US" sz="1800" b="1" dirty="0" smtClean="0">
                <a:latin typeface="Verdana" pitchFamily="34" charset="0"/>
              </a:rPr>
              <a:t>Undergraduate Research</a:t>
            </a:r>
            <a:r>
              <a:rPr lang="en-US" sz="1800" dirty="0" smtClean="0">
                <a:latin typeface="Verdana" pitchFamily="34" charset="0"/>
              </a:rPr>
              <a:t/>
            </a:r>
            <a:br>
              <a:rPr lang="en-US" sz="1800" dirty="0" smtClean="0">
                <a:latin typeface="Verdana" pitchFamily="34" charset="0"/>
              </a:rPr>
            </a:br>
            <a:endParaRPr lang="en-US" sz="1200" dirty="0" smtClean="0">
              <a:latin typeface="Verdana" pitchFamily="34" charset="0"/>
            </a:endParaRPr>
          </a:p>
          <a:p>
            <a:pPr>
              <a:buFont typeface="Wingdings" pitchFamily="2" charset="2"/>
              <a:buChar char="§"/>
            </a:pPr>
            <a:r>
              <a:rPr lang="en-US" sz="1800" b="1" dirty="0" smtClean="0">
                <a:latin typeface="Verdana" pitchFamily="34" charset="0"/>
              </a:rPr>
              <a:t>Diversity/Global Learning</a:t>
            </a:r>
            <a:r>
              <a:rPr lang="en-US" sz="1800" dirty="0" smtClean="0">
                <a:latin typeface="Verdana" pitchFamily="34" charset="0"/>
              </a:rPr>
              <a:t/>
            </a:r>
            <a:br>
              <a:rPr lang="en-US" sz="1800" dirty="0" smtClean="0">
                <a:latin typeface="Verdana" pitchFamily="34" charset="0"/>
              </a:rPr>
            </a:br>
            <a:endParaRPr lang="en-US" sz="1200" dirty="0" smtClean="0">
              <a:latin typeface="Verdana" pitchFamily="34" charset="0"/>
            </a:endParaRPr>
          </a:p>
          <a:p>
            <a:pPr>
              <a:buFont typeface="Wingdings" pitchFamily="2" charset="2"/>
              <a:buChar char="§"/>
            </a:pPr>
            <a:r>
              <a:rPr lang="en-US" sz="1800" b="1" dirty="0" smtClean="0">
                <a:latin typeface="Verdana" pitchFamily="34" charset="0"/>
              </a:rPr>
              <a:t>Service Learning, Community-Based Learning </a:t>
            </a:r>
            <a:r>
              <a:rPr lang="en-US" sz="1800" dirty="0" smtClean="0">
                <a:latin typeface="Verdana" pitchFamily="34" charset="0"/>
              </a:rPr>
              <a:t/>
            </a:r>
            <a:br>
              <a:rPr lang="en-US" sz="1800" dirty="0" smtClean="0">
                <a:latin typeface="Verdana" pitchFamily="34" charset="0"/>
              </a:rPr>
            </a:br>
            <a:endParaRPr lang="en-US" sz="1200" dirty="0" smtClean="0">
              <a:latin typeface="Verdana" pitchFamily="34" charset="0"/>
            </a:endParaRPr>
          </a:p>
          <a:p>
            <a:pPr>
              <a:buFont typeface="Wingdings" pitchFamily="2" charset="2"/>
              <a:buChar char="§"/>
            </a:pPr>
            <a:r>
              <a:rPr lang="en-US" sz="1800" b="1" dirty="0" smtClean="0">
                <a:latin typeface="Verdana" pitchFamily="34" charset="0"/>
              </a:rPr>
              <a:t>Internships</a:t>
            </a:r>
            <a:r>
              <a:rPr lang="en-US" sz="1800" dirty="0" smtClean="0">
                <a:latin typeface="Verdana" pitchFamily="34" charset="0"/>
              </a:rPr>
              <a:t/>
            </a:r>
            <a:br>
              <a:rPr lang="en-US" sz="1800" dirty="0" smtClean="0">
                <a:latin typeface="Verdana" pitchFamily="34" charset="0"/>
              </a:rPr>
            </a:br>
            <a:endParaRPr lang="en-US" sz="1200" dirty="0" smtClean="0">
              <a:latin typeface="Verdana" pitchFamily="34" charset="0"/>
            </a:endParaRPr>
          </a:p>
          <a:p>
            <a:pPr>
              <a:buFont typeface="Wingdings" pitchFamily="2" charset="2"/>
              <a:buChar char="§"/>
            </a:pPr>
            <a:r>
              <a:rPr lang="en-US" sz="1800" b="1" dirty="0" smtClean="0">
                <a:latin typeface="Verdana" pitchFamily="34" charset="0"/>
              </a:rPr>
              <a:t>Capstone Courses &amp; Projects</a:t>
            </a:r>
            <a:r>
              <a:rPr lang="en-US" sz="1800" dirty="0" smtClean="0">
                <a:latin typeface="Verdana" pitchFamily="34" charset="0"/>
              </a:rPr>
              <a:t/>
            </a:r>
            <a:br>
              <a:rPr lang="en-US" sz="1800" dirty="0" smtClean="0">
                <a:latin typeface="Verdana" pitchFamily="34" charset="0"/>
              </a:rPr>
            </a:br>
            <a:endParaRPr lang="en-US" sz="1800" dirty="0" smtClean="0">
              <a:latin typeface="Verdana" pitchFamily="34" charset="0"/>
            </a:endParaRPr>
          </a:p>
          <a:p>
            <a:pPr>
              <a:buFont typeface="Wingdings" pitchFamily="2" charset="2"/>
              <a:buChar char="§"/>
            </a:pPr>
            <a:endParaRPr lang="en-US" sz="1800" dirty="0">
              <a:latin typeface="Verdana" pitchFamily="34" charset="0"/>
            </a:endParaRPr>
          </a:p>
        </p:txBody>
      </p:sp>
      <p:pic>
        <p:nvPicPr>
          <p:cNvPr id="4" name="Picture 3"/>
          <p:cNvPicPr>
            <a:picLocks noChangeAspect="1" noChangeArrowheads="1"/>
          </p:cNvPicPr>
          <p:nvPr/>
        </p:nvPicPr>
        <p:blipFill>
          <a:blip r:embed="rId3" cstate="print"/>
          <a:srcRect/>
          <a:stretch>
            <a:fillRect/>
          </a:stretch>
        </p:blipFill>
        <p:spPr bwMode="auto">
          <a:xfrm>
            <a:off x="5841167" y="5029200"/>
            <a:ext cx="2944475" cy="155733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20762"/>
          </a:xfrm>
        </p:spPr>
        <p:txBody>
          <a:bodyPr>
            <a:normAutofit fontScale="90000"/>
          </a:bodyPr>
          <a:lstStyle/>
          <a:p>
            <a:pPr algn="l"/>
            <a:r>
              <a:rPr lang="en-US" sz="3100" b="1" dirty="0" smtClean="0">
                <a:latin typeface="Verdana" pitchFamily="34" charset="0"/>
              </a:rPr>
              <a:t>Intercultural Knowledge &amp; Competence Rubric Development Team </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5257800"/>
          </a:xfrm>
        </p:spPr>
        <p:txBody>
          <a:bodyPr>
            <a:normAutofit fontScale="40000" lnSpcReduction="20000"/>
          </a:bodyPr>
          <a:lstStyle/>
          <a:p>
            <a:pPr>
              <a:lnSpc>
                <a:spcPct val="170000"/>
              </a:lnSpc>
            </a:pPr>
            <a:r>
              <a:rPr lang="en-US" sz="4500" b="1" dirty="0" smtClean="0">
                <a:latin typeface="Verdana" pitchFamily="34" charset="0"/>
              </a:rPr>
              <a:t>Janet Bennett</a:t>
            </a:r>
            <a:r>
              <a:rPr lang="en-US" sz="4500" dirty="0" smtClean="0">
                <a:latin typeface="Verdana" pitchFamily="34" charset="0"/>
              </a:rPr>
              <a:t>, Intercultural Communication Institute </a:t>
            </a:r>
          </a:p>
          <a:p>
            <a:pPr>
              <a:lnSpc>
                <a:spcPct val="170000"/>
              </a:lnSpc>
            </a:pPr>
            <a:r>
              <a:rPr lang="en-US" sz="4500" b="1" dirty="0" smtClean="0">
                <a:latin typeface="Verdana" pitchFamily="34" charset="0"/>
              </a:rPr>
              <a:t>Kimberley Brown</a:t>
            </a:r>
            <a:r>
              <a:rPr lang="en-US" sz="4500" dirty="0" smtClean="0">
                <a:latin typeface="Verdana" pitchFamily="34" charset="0"/>
              </a:rPr>
              <a:t>, Portland State University</a:t>
            </a:r>
          </a:p>
          <a:p>
            <a:pPr>
              <a:lnSpc>
                <a:spcPct val="170000"/>
              </a:lnSpc>
            </a:pPr>
            <a:r>
              <a:rPr lang="en-US" sz="4500" b="1" dirty="0" smtClean="0">
                <a:latin typeface="Verdana" pitchFamily="34" charset="0"/>
              </a:rPr>
              <a:t>Chris Cartwright</a:t>
            </a:r>
            <a:r>
              <a:rPr lang="en-US" sz="4500" dirty="0" smtClean="0">
                <a:latin typeface="Verdana" pitchFamily="34" charset="0"/>
              </a:rPr>
              <a:t>, Portland State University</a:t>
            </a:r>
          </a:p>
          <a:p>
            <a:pPr>
              <a:lnSpc>
                <a:spcPct val="170000"/>
              </a:lnSpc>
            </a:pPr>
            <a:r>
              <a:rPr lang="en-US" sz="4500" b="1" dirty="0" smtClean="0">
                <a:latin typeface="Verdana" pitchFamily="34" charset="0"/>
              </a:rPr>
              <a:t>Margaret Davis</a:t>
            </a:r>
            <a:r>
              <a:rPr lang="en-US" sz="4500" dirty="0" smtClean="0">
                <a:latin typeface="Verdana" pitchFamily="34" charset="0"/>
              </a:rPr>
              <a:t>, Spring Hill College</a:t>
            </a:r>
          </a:p>
          <a:p>
            <a:pPr>
              <a:lnSpc>
                <a:spcPct val="170000"/>
              </a:lnSpc>
            </a:pPr>
            <a:r>
              <a:rPr lang="en-US" sz="4500" b="1" dirty="0" smtClean="0">
                <a:latin typeface="Verdana" pitchFamily="34" charset="0"/>
              </a:rPr>
              <a:t>Darla </a:t>
            </a:r>
            <a:r>
              <a:rPr lang="en-US" sz="4500" b="1" dirty="0" err="1" smtClean="0">
                <a:latin typeface="Verdana" pitchFamily="34" charset="0"/>
              </a:rPr>
              <a:t>Deardorff</a:t>
            </a:r>
            <a:r>
              <a:rPr lang="en-US" sz="4500" dirty="0" smtClean="0">
                <a:latin typeface="Verdana" pitchFamily="34" charset="0"/>
              </a:rPr>
              <a:t>, Duke University </a:t>
            </a:r>
          </a:p>
          <a:p>
            <a:pPr>
              <a:lnSpc>
                <a:spcPct val="170000"/>
              </a:lnSpc>
            </a:pPr>
            <a:r>
              <a:rPr lang="en-US" sz="4500" b="1" dirty="0" smtClean="0">
                <a:latin typeface="Verdana" pitchFamily="34" charset="0"/>
              </a:rPr>
              <a:t>Deborah Hearn-Chung Gin</a:t>
            </a:r>
            <a:r>
              <a:rPr lang="en-US" sz="4500" dirty="0" smtClean="0">
                <a:latin typeface="Verdana" pitchFamily="34" charset="0"/>
              </a:rPr>
              <a:t>, Azusa Pacific University &amp; Claremont Graduate University</a:t>
            </a:r>
          </a:p>
          <a:p>
            <a:pPr>
              <a:lnSpc>
                <a:spcPct val="170000"/>
              </a:lnSpc>
            </a:pPr>
            <a:r>
              <a:rPr lang="en-US" sz="4500" b="1" dirty="0" smtClean="0">
                <a:latin typeface="Verdana" pitchFamily="34" charset="0"/>
              </a:rPr>
              <a:t>Carole Huston</a:t>
            </a:r>
            <a:r>
              <a:rPr lang="en-US" sz="4500" dirty="0" smtClean="0">
                <a:latin typeface="Verdana" pitchFamily="34" charset="0"/>
              </a:rPr>
              <a:t>, University of San Diego</a:t>
            </a:r>
          </a:p>
          <a:p>
            <a:pPr>
              <a:lnSpc>
                <a:spcPct val="170000"/>
              </a:lnSpc>
            </a:pPr>
            <a:r>
              <a:rPr lang="en-US" sz="4500" b="1" dirty="0" smtClean="0">
                <a:latin typeface="Verdana" pitchFamily="34" charset="0"/>
              </a:rPr>
              <a:t>Lee Knefelkamp</a:t>
            </a:r>
            <a:r>
              <a:rPr lang="en-US" sz="4500" dirty="0" smtClean="0">
                <a:latin typeface="Verdana" pitchFamily="34" charset="0"/>
              </a:rPr>
              <a:t>, Teachers College, Columbia University</a:t>
            </a:r>
          </a:p>
          <a:p>
            <a:pPr>
              <a:lnSpc>
                <a:spcPct val="170000"/>
              </a:lnSpc>
            </a:pPr>
            <a:r>
              <a:rPr lang="en-US" sz="4500" b="1" dirty="0" smtClean="0">
                <a:latin typeface="Verdana" pitchFamily="34" charset="0"/>
              </a:rPr>
              <a:t>Masami </a:t>
            </a:r>
            <a:r>
              <a:rPr lang="en-US" sz="4500" b="1" dirty="0" err="1" smtClean="0">
                <a:latin typeface="Verdana" pitchFamily="34" charset="0"/>
              </a:rPr>
              <a:t>Nishishiba</a:t>
            </a:r>
            <a:r>
              <a:rPr lang="en-US" sz="4500" dirty="0" smtClean="0">
                <a:latin typeface="Verdana" pitchFamily="34" charset="0"/>
              </a:rPr>
              <a:t>, Portland State University</a:t>
            </a:r>
          </a:p>
          <a:p>
            <a:pPr>
              <a:lnSpc>
                <a:spcPct val="170000"/>
              </a:lnSpc>
            </a:pPr>
            <a:r>
              <a:rPr lang="en-US" sz="4500" b="1" dirty="0" smtClean="0">
                <a:latin typeface="Verdana" pitchFamily="34" charset="0"/>
              </a:rPr>
              <a:t>Daryl G. Smith</a:t>
            </a:r>
            <a:r>
              <a:rPr lang="en-US" sz="4500" dirty="0" smtClean="0">
                <a:latin typeface="Verdana" pitchFamily="34" charset="0"/>
              </a:rPr>
              <a:t>, Claremont Graduate University</a:t>
            </a:r>
          </a:p>
          <a:p>
            <a:endParaRPr lang="en-US" dirty="0"/>
          </a:p>
        </p:txBody>
      </p:sp>
      <p:pic>
        <p:nvPicPr>
          <p:cNvPr id="4" name="Picture 4"/>
          <p:cNvPicPr>
            <a:picLocks noChangeAspect="1" noChangeArrowheads="1"/>
          </p:cNvPicPr>
          <p:nvPr/>
        </p:nvPicPr>
        <p:blipFill>
          <a:blip r:embed="rId3" cstate="print"/>
          <a:srcRect/>
          <a:stretch>
            <a:fillRect/>
          </a:stretch>
        </p:blipFill>
        <p:spPr bwMode="auto">
          <a:xfrm>
            <a:off x="6950855" y="5562600"/>
            <a:ext cx="1791899" cy="94773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1304</TotalTime>
  <Words>2512</Words>
  <Application>Microsoft Macintosh PowerPoint</Application>
  <PresentationFormat>On-screen Show (4:3)</PresentationFormat>
  <Paragraphs>195</Paragraphs>
  <Slides>16</Slides>
  <Notes>14</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Office Theme</vt:lpstr>
      <vt:lpstr>Intercultural Knowledge &amp; Competence &amp; Global Learning Rubrics </vt:lpstr>
      <vt:lpstr>Participants will:</vt:lpstr>
      <vt:lpstr>Intercultural Knowledge &amp; Competence Metarubric</vt:lpstr>
      <vt:lpstr>Intercultural Knowledge    &amp; Competence Metarubric</vt:lpstr>
      <vt:lpstr>Essential Learning Outcomes  </vt:lpstr>
      <vt:lpstr>VALUE</vt:lpstr>
      <vt:lpstr>Project Description  </vt:lpstr>
      <vt:lpstr>High-Impact Educational Practices  </vt:lpstr>
      <vt:lpstr>Intercultural Knowledge &amp; Competence Rubric Development Team  </vt:lpstr>
      <vt:lpstr>Intercultural Knowledge &amp; Competence Rubric  </vt:lpstr>
      <vt:lpstr>Intercultural Knowledge &amp; Competence Rubric</vt:lpstr>
      <vt:lpstr>Slide 12</vt:lpstr>
      <vt:lpstr>Global Learning Rubric</vt:lpstr>
      <vt:lpstr>Slide 14</vt:lpstr>
      <vt:lpstr>Slide 15</vt:lpstr>
      <vt:lpstr>Slide 16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Chris Cartwright</cp:lastModifiedBy>
  <cp:revision>20</cp:revision>
  <cp:lastPrinted>2013-07-23T23:11:24Z</cp:lastPrinted>
  <dcterms:created xsi:type="dcterms:W3CDTF">2013-07-23T22:42:26Z</dcterms:created>
  <dcterms:modified xsi:type="dcterms:W3CDTF">2013-07-23T23:31:24Z</dcterms:modified>
</cp:coreProperties>
</file>